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6"/>
  </p:notesMasterIdLst>
  <p:sldIdLst>
    <p:sldId id="331" r:id="rId2"/>
    <p:sldId id="337" r:id="rId3"/>
    <p:sldId id="334" r:id="rId4"/>
    <p:sldId id="335" r:id="rId5"/>
  </p:sldIdLst>
  <p:sldSz cx="9906000" cy="6858000" type="A4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pos="384" userDrawn="1">
          <p15:clr>
            <a:srgbClr val="A4A3A4"/>
          </p15:clr>
        </p15:guide>
        <p15:guide id="7" pos="5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91"/>
    <a:srgbClr val="37474F"/>
    <a:srgbClr val="00BEB4"/>
    <a:srgbClr val="2F5597"/>
    <a:srgbClr val="DEEBF7"/>
    <a:srgbClr val="DE2E2E"/>
    <a:srgbClr val="5B9BD5"/>
    <a:srgbClr val="4472C4"/>
    <a:srgbClr val="D81B60"/>
    <a:srgbClr val="039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6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896" y="44"/>
      </p:cViewPr>
      <p:guideLst>
        <p:guide orient="horz" pos="720"/>
        <p:guide pos="3120"/>
        <p:guide orient="horz" pos="3864"/>
        <p:guide pos="384"/>
        <p:guide pos="5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1" d="100"/>
          <a:sy n="131" d="100"/>
        </p:scale>
        <p:origin x="2488" y="184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CE28-CDE6-2245-98C5-30CA8C6193B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49313"/>
            <a:ext cx="3311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349A-D363-A246-B47A-27A6E8A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675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74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2078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242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13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46812"/>
            <a:ext cx="9906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25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3592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288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94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7595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267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2883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AD7C-F911-9F49-9CD8-C4F52DC71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73152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13"/>
          <p:cNvSpPr/>
          <p:nvPr userDrawn="1"/>
        </p:nvSpPr>
        <p:spPr>
          <a:xfrm>
            <a:off x="381000" y="904973"/>
            <a:ext cx="914400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47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72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FE95675-9948-4164-BADC-72B31BCF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1" r="9539"/>
          <a:stretch/>
        </p:blipFill>
        <p:spPr>
          <a:xfrm>
            <a:off x="143125" y="1112279"/>
            <a:ext cx="8022866" cy="557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" name="正方形/長方形 52"/>
          <p:cNvSpPr/>
          <p:nvPr/>
        </p:nvSpPr>
        <p:spPr>
          <a:xfrm>
            <a:off x="-319775" y="173596"/>
            <a:ext cx="35935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説明シート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41971" y="3729161"/>
            <a:ext cx="1095022" cy="500934"/>
          </a:xfrm>
          <a:prstGeom prst="rect">
            <a:avLst/>
          </a:prstGeom>
          <a:noFill/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1 (枠付き) 15"/>
          <p:cNvSpPr/>
          <p:nvPr/>
        </p:nvSpPr>
        <p:spPr>
          <a:xfrm>
            <a:off x="5772647" y="970059"/>
            <a:ext cx="4088197" cy="1836751"/>
          </a:xfrm>
          <a:prstGeom prst="borderCallout1">
            <a:avLst>
              <a:gd name="adj1" fmla="val 602"/>
              <a:gd name="adj2" fmla="val -107"/>
              <a:gd name="adj3" fmla="val 152083"/>
              <a:gd name="adj4" fmla="val -35553"/>
            </a:avLst>
          </a:prstGeom>
          <a:solidFill>
            <a:schemeClr val="bg1"/>
          </a:solidFill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企業認証コードを記入してください。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企業認証コードは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サイドメニュー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からご確認いただけます。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企業情報画面の「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ログインページ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」と記載されている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と同じものになります。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CE3DAC-0A18-4317-8F7F-BB3B77C8CDAF}"/>
              </a:ext>
            </a:extLst>
          </p:cNvPr>
          <p:cNvSpPr txBox="1"/>
          <p:nvPr/>
        </p:nvSpPr>
        <p:spPr>
          <a:xfrm>
            <a:off x="2968979" y="170614"/>
            <a:ext cx="5012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社員向け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コード回答のリーフレットは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枚あります。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１枚は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用、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枚はスマートフォン用です。（修正可）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ご利用の端末に合わせてお使いください。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6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DADA61-BCB3-470A-823B-E3D0072D3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1" r="9538"/>
          <a:stretch/>
        </p:blipFill>
        <p:spPr>
          <a:xfrm>
            <a:off x="140301" y="1115261"/>
            <a:ext cx="8030818" cy="557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77E7B5-CD56-4211-AFE0-410FB6E13890}"/>
              </a:ext>
            </a:extLst>
          </p:cNvPr>
          <p:cNvSpPr/>
          <p:nvPr/>
        </p:nvSpPr>
        <p:spPr>
          <a:xfrm>
            <a:off x="-319775" y="173596"/>
            <a:ext cx="35935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説明シート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6E90B6-DA4E-4816-A889-F2AAEECB0D97}"/>
              </a:ext>
            </a:extLst>
          </p:cNvPr>
          <p:cNvSpPr txBox="1"/>
          <p:nvPr/>
        </p:nvSpPr>
        <p:spPr>
          <a:xfrm>
            <a:off x="2968979" y="170614"/>
            <a:ext cx="5012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社員向け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コード回答のリーフレットは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枚あります。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１枚は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用、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枚はスマートフォン用です。（修正可）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ご利用の端末に合わせてお使いください。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線吹き出し 1 (枠付き) 15">
            <a:extLst>
              <a:ext uri="{FF2B5EF4-FFF2-40B4-BE49-F238E27FC236}">
                <a16:creationId xmlns:a16="http://schemas.microsoft.com/office/drawing/2014/main" id="{1EDBB5ED-CEA4-40CC-8C42-2F5D0D0377E1}"/>
              </a:ext>
            </a:extLst>
          </p:cNvPr>
          <p:cNvSpPr/>
          <p:nvPr/>
        </p:nvSpPr>
        <p:spPr>
          <a:xfrm>
            <a:off x="5780598" y="4826442"/>
            <a:ext cx="3993053" cy="1860944"/>
          </a:xfrm>
          <a:prstGeom prst="borderCallout1">
            <a:avLst>
              <a:gd name="adj1" fmla="val 99729"/>
              <a:gd name="adj2" fmla="val -505"/>
              <a:gd name="adj3" fmla="val 17148"/>
              <a:gd name="adj4" fmla="val -43926"/>
            </a:avLst>
          </a:prstGeom>
          <a:solidFill>
            <a:schemeClr val="bg1"/>
          </a:solidFill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企業認証コードを記入してください。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企業認証コードは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サイドメニュー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からご確認いただけます。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企業情報画面の「</a:t>
            </a:r>
            <a:r>
              <a:rPr kumimoji="1"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ログインページ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」と記載されている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と同じものになります。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A7C6954-DE87-4BD3-9FA3-8582CE7820C0}"/>
              </a:ext>
            </a:extLst>
          </p:cNvPr>
          <p:cNvSpPr/>
          <p:nvPr/>
        </p:nvSpPr>
        <p:spPr>
          <a:xfrm>
            <a:off x="2946010" y="4639254"/>
            <a:ext cx="1095022" cy="548531"/>
          </a:xfrm>
          <a:prstGeom prst="rect">
            <a:avLst/>
          </a:prstGeom>
          <a:noFill/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1 (枠付き) 15">
            <a:extLst>
              <a:ext uri="{FF2B5EF4-FFF2-40B4-BE49-F238E27FC236}">
                <a16:creationId xmlns:a16="http://schemas.microsoft.com/office/drawing/2014/main" id="{C63DEB62-E22A-4A8E-90D9-F0A6D549B074}"/>
              </a:ext>
            </a:extLst>
          </p:cNvPr>
          <p:cNvSpPr/>
          <p:nvPr/>
        </p:nvSpPr>
        <p:spPr>
          <a:xfrm>
            <a:off x="5748793" y="1074369"/>
            <a:ext cx="3993053" cy="1393142"/>
          </a:xfrm>
          <a:prstGeom prst="borderCallout1">
            <a:avLst>
              <a:gd name="adj1" fmla="val 602"/>
              <a:gd name="adj2" fmla="val -107"/>
              <a:gd name="adj3" fmla="val 155070"/>
              <a:gd name="adj4" fmla="val -62245"/>
            </a:avLst>
          </a:prstGeom>
          <a:solidFill>
            <a:schemeClr val="bg1"/>
          </a:solidFill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コードを貼り付けてください。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コードは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サイドメニュー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企業情報</a:t>
            </a:r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からご確認いただけます。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D602C8-79B0-4796-AE32-26D45B07F95C}"/>
              </a:ext>
            </a:extLst>
          </p:cNvPr>
          <p:cNvSpPr/>
          <p:nvPr/>
        </p:nvSpPr>
        <p:spPr>
          <a:xfrm>
            <a:off x="2082900" y="3210276"/>
            <a:ext cx="1206780" cy="1334181"/>
          </a:xfrm>
          <a:prstGeom prst="rect">
            <a:avLst/>
          </a:prstGeom>
          <a:noFill/>
          <a:ln w="57150">
            <a:solidFill>
              <a:srgbClr val="EB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99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960577" y="1171292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2423272" y="5219393"/>
            <a:ext cx="7379751" cy="158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" y="196500"/>
            <a:ext cx="1992226" cy="6640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32859" y="576528"/>
            <a:ext cx="780002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0381" y="1386574"/>
            <a:ext cx="1892579" cy="3544654"/>
          </a:xfrm>
          <a:prstGeom prst="rect">
            <a:avLst/>
          </a:prstGeom>
          <a:noFill/>
          <a:ln>
            <a:solidFill>
              <a:srgbClr val="00B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245797" y="1250086"/>
            <a:ext cx="9417492" cy="11528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/>
          <p:cNvGrpSpPr/>
          <p:nvPr/>
        </p:nvGrpSpPr>
        <p:grpSpPr>
          <a:xfrm>
            <a:off x="82933" y="6076951"/>
            <a:ext cx="1817032" cy="736951"/>
            <a:chOff x="1052779" y="5140322"/>
            <a:chExt cx="1939668" cy="760541"/>
          </a:xfrm>
        </p:grpSpPr>
        <p:pic>
          <p:nvPicPr>
            <p:cNvPr id="39" name="Picture 1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79" y="5154543"/>
              <a:ext cx="824062" cy="746320"/>
            </a:xfrm>
            <a:prstGeom prst="rect">
              <a:avLst/>
            </a:prstGeom>
          </p:spPr>
        </p:pic>
        <p:pic>
          <p:nvPicPr>
            <p:cNvPr id="40" name="Picture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95" y="5185638"/>
              <a:ext cx="523461" cy="715224"/>
            </a:xfrm>
            <a:prstGeom prst="rect">
              <a:avLst/>
            </a:prstGeom>
          </p:spPr>
        </p:pic>
        <p:pic>
          <p:nvPicPr>
            <p:cNvPr id="41" name="Picture 1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56" y="5140322"/>
              <a:ext cx="480091" cy="760540"/>
            </a:xfrm>
            <a:prstGeom prst="rect">
              <a:avLst/>
            </a:prstGeom>
          </p:spPr>
        </p:pic>
        <p:pic>
          <p:nvPicPr>
            <p:cNvPr id="42" name="Picture 1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679" y="5187857"/>
              <a:ext cx="755786" cy="713006"/>
            </a:xfrm>
            <a:prstGeom prst="rect">
              <a:avLst/>
            </a:prstGeom>
          </p:spPr>
        </p:pic>
      </p:grpSp>
      <p:sp>
        <p:nvSpPr>
          <p:cNvPr id="44" name="角丸四角形吹き出し 43"/>
          <p:cNvSpPr/>
          <p:nvPr/>
        </p:nvSpPr>
        <p:spPr>
          <a:xfrm>
            <a:off x="66752" y="5117170"/>
            <a:ext cx="2271038" cy="692281"/>
          </a:xfrm>
          <a:prstGeom prst="wedgeRoundRectCallout">
            <a:avLst>
              <a:gd name="adj1" fmla="val -12682"/>
              <a:gd name="adj2" fmla="val 855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皆さんの回答を元に</a:t>
            </a:r>
            <a:b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組織の課題解決に取り組みます。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82414" y="5434561"/>
            <a:ext cx="7303144" cy="1409996"/>
            <a:chOff x="2493703" y="5426800"/>
            <a:chExt cx="7303144" cy="1409996"/>
          </a:xfrm>
        </p:grpSpPr>
        <p:sp>
          <p:nvSpPr>
            <p:cNvPr id="75" name="正方形/長方形 25"/>
            <p:cNvSpPr/>
            <p:nvPr/>
          </p:nvSpPr>
          <p:spPr>
            <a:xfrm>
              <a:off x="2493703" y="5813433"/>
              <a:ext cx="3557607" cy="970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「組織パフォーマンスの向上」を目的としたもので、組織の「強み」や「課題」を確認するために行う質問です。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課題を見つけ、改善活動に繋げることを目的としたアンケートです。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511168" y="5426800"/>
              <a:ext cx="7285679" cy="1409996"/>
              <a:chOff x="2511168" y="5426800"/>
              <a:chExt cx="7285679" cy="1409996"/>
            </a:xfrm>
          </p:grpSpPr>
          <p:sp>
            <p:nvSpPr>
              <p:cNvPr id="73" name="正方形/長方形 22"/>
              <p:cNvSpPr/>
              <p:nvPr/>
            </p:nvSpPr>
            <p:spPr>
              <a:xfrm>
                <a:off x="2511168" y="5719471"/>
                <a:ext cx="3498145" cy="1019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正方形/長方形 24"/>
              <p:cNvSpPr/>
              <p:nvPr/>
            </p:nvSpPr>
            <p:spPr>
              <a:xfrm>
                <a:off x="3046778" y="5540020"/>
                <a:ext cx="1631126" cy="266652"/>
              </a:xfrm>
              <a:prstGeom prst="rect">
                <a:avLst/>
              </a:prstGeom>
              <a:solidFill>
                <a:srgbClr val="00B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組織サーベイとは？</a:t>
                </a:r>
              </a:p>
            </p:txBody>
          </p:sp>
          <p:pic>
            <p:nvPicPr>
              <p:cNvPr id="76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797" y="5473192"/>
                <a:ext cx="380590" cy="344686"/>
              </a:xfrm>
              <a:prstGeom prst="rect">
                <a:avLst/>
              </a:prstGeom>
            </p:spPr>
          </p:pic>
          <p:sp>
            <p:nvSpPr>
              <p:cNvPr id="79" name="正方形/長方形 25"/>
              <p:cNvSpPr/>
              <p:nvPr/>
            </p:nvSpPr>
            <p:spPr>
              <a:xfrm>
                <a:off x="4268301" y="5964190"/>
                <a:ext cx="2496283" cy="642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8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sp>
            <p:nvSpPr>
              <p:cNvPr id="85" name="正方形/長方形 22"/>
              <p:cNvSpPr/>
              <p:nvPr/>
            </p:nvSpPr>
            <p:spPr>
              <a:xfrm>
                <a:off x="6096466" y="5719471"/>
                <a:ext cx="3645575" cy="10192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正方形/長方形 24"/>
              <p:cNvSpPr/>
              <p:nvPr/>
            </p:nvSpPr>
            <p:spPr>
              <a:xfrm>
                <a:off x="6584996" y="5524880"/>
                <a:ext cx="1631127" cy="272674"/>
              </a:xfrm>
              <a:prstGeom prst="rect">
                <a:avLst/>
              </a:prstGeom>
              <a:solidFill>
                <a:srgbClr val="3747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どんな質問？</a:t>
                </a:r>
              </a:p>
            </p:txBody>
          </p:sp>
          <p:sp>
            <p:nvSpPr>
              <p:cNvPr id="87" name="正方形/長方形 25"/>
              <p:cNvSpPr/>
              <p:nvPr/>
            </p:nvSpPr>
            <p:spPr>
              <a:xfrm>
                <a:off x="6096466" y="5707880"/>
                <a:ext cx="3700381" cy="1128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ご自身のことやご自身の所属する組織についての質問です。</a:t>
                </a:r>
                <a:r>
                  <a:rPr lang="en-US" altLang="ja-JP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20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項目は選択式、</a:t>
                </a:r>
                <a:r>
                  <a:rPr lang="en-US" altLang="ja-JP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1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項目がフリーコメント入力で、所属会社に対する愛着や思い入れの度合い、経営、戦略、上司、同僚、働く環境、制度などの質問内容です。</a:t>
                </a:r>
                <a:endParaRPr lang="en-US" altLang="ja-JP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pic>
            <p:nvPicPr>
              <p:cNvPr id="80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424" y="5426800"/>
                <a:ext cx="263087" cy="359465"/>
              </a:xfrm>
              <a:prstGeom prst="rect">
                <a:avLst/>
              </a:prstGeom>
            </p:spPr>
          </p:pic>
        </p:grpSp>
      </p:grpSp>
      <p:sp>
        <p:nvSpPr>
          <p:cNvPr id="94" name="テキスト ボックス 93"/>
          <p:cNvSpPr txBox="1"/>
          <p:nvPr/>
        </p:nvSpPr>
        <p:spPr>
          <a:xfrm>
            <a:off x="2454691" y="5263985"/>
            <a:ext cx="189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■組織サーベイについて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61173" y="394588"/>
            <a:ext cx="272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組織サーベイ</a:t>
            </a:r>
            <a:endParaRPr kumimoji="1" lang="en-US" altLang="ja-JP" sz="3200" b="1" dirty="0">
              <a:solidFill>
                <a:srgbClr val="394A5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9249" y="1505865"/>
            <a:ext cx="1724669" cy="3329011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ご自身の組織に関する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問の質問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フリーコメント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上記アンケートを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率直にご回答下さい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山形 56"/>
          <p:cNvSpPr/>
          <p:nvPr/>
        </p:nvSpPr>
        <p:spPr>
          <a:xfrm>
            <a:off x="2625604" y="1403519"/>
            <a:ext cx="2831091" cy="359333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シークレットウィンドウの使用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605712" y="1586374"/>
            <a:ext cx="35569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プライバシー保護のため必ずご使用ください。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824024" y="3080070"/>
            <a:ext cx="6895934" cy="627215"/>
          </a:xfrm>
          <a:prstGeom prst="rect">
            <a:avLst/>
          </a:prstGeom>
          <a:noFill/>
          <a:ln w="34925" cap="rnd">
            <a:solidFill>
              <a:srgbClr val="EB4591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123456</a:t>
            </a:r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.g.geppo.jp/companies/sign_in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8642031" y="2501005"/>
            <a:ext cx="850015" cy="782577"/>
            <a:chOff x="6561041" y="1419925"/>
            <a:chExt cx="2145282" cy="1975083"/>
          </a:xfrm>
        </p:grpSpPr>
        <p:pic>
          <p:nvPicPr>
            <p:cNvPr id="4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041" y="1419925"/>
              <a:ext cx="2145282" cy="1975083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87" y="1497024"/>
              <a:ext cx="1981299" cy="1340239"/>
            </a:xfrm>
            <a:prstGeom prst="rect">
              <a:avLst/>
            </a:prstGeom>
          </p:spPr>
        </p:pic>
      </p:grpSp>
      <p:sp>
        <p:nvSpPr>
          <p:cNvPr id="52" name="正方形/長方形 51"/>
          <p:cNvSpPr/>
          <p:nvPr/>
        </p:nvSpPr>
        <p:spPr>
          <a:xfrm>
            <a:off x="6132229" y="3582615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096466" y="1132667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61" name="山形 60"/>
          <p:cNvSpPr/>
          <p:nvPr/>
        </p:nvSpPr>
        <p:spPr>
          <a:xfrm>
            <a:off x="6833354" y="1387963"/>
            <a:ext cx="2570662" cy="41122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1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Geppo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にログイン</a:t>
            </a:r>
          </a:p>
        </p:txBody>
      </p:sp>
      <p:sp>
        <p:nvSpPr>
          <p:cNvPr id="62" name="山形 61"/>
          <p:cNvSpPr/>
          <p:nvPr/>
        </p:nvSpPr>
        <p:spPr>
          <a:xfrm>
            <a:off x="6833354" y="3887008"/>
            <a:ext cx="1083988" cy="409017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回答する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51335" y="1840674"/>
            <a:ext cx="3268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「従業員番号」と「生年月日」を入力してください。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40046" y="4263529"/>
            <a:ext cx="344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「回答を始める」から回答してください。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「回答を送信」をタップすると完了です。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65414" y="3597284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2889" y="947698"/>
            <a:ext cx="96500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組織に関する質問を行うことで、組織の状態を可視化し、課題解決に導くためのアンケートです！</a:t>
            </a:r>
            <a:endParaRPr lang="ja-JP" altLang="en-US" sz="1600" b="1" dirty="0">
              <a:solidFill>
                <a:srgbClr val="37474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山形 88"/>
          <p:cNvSpPr/>
          <p:nvPr/>
        </p:nvSpPr>
        <p:spPr>
          <a:xfrm>
            <a:off x="2637665" y="3895061"/>
            <a:ext cx="3583576" cy="524692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組織サーベイの「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コードを表示」して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スマートフォンで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コードを読み取る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299730" y="4326449"/>
            <a:ext cx="37495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ご自身のスマートフォンをご利用ください。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357020" y="1817957"/>
            <a:ext cx="3851700" cy="1315745"/>
            <a:chOff x="2462169" y="1979551"/>
            <a:chExt cx="3851700" cy="1315745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2462169" y="1979551"/>
              <a:ext cx="3851700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※PC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Google Chrome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）の場合</a:t>
              </a:r>
              <a:endPara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１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Google Chrome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の設定 　 をクリック</a:t>
              </a:r>
              <a:endPara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２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「新しいシークレットウィンドウ」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　３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. 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ログイン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URL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を入力</a:t>
              </a:r>
            </a:p>
          </p:txBody>
        </p:sp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6502" y="2347662"/>
              <a:ext cx="226631" cy="278929"/>
            </a:xfrm>
            <a:prstGeom prst="rect">
              <a:avLst/>
            </a:prstGeom>
            <a:ln w="15875">
              <a:noFill/>
            </a:ln>
          </p:spPr>
        </p:pic>
      </p:grpSp>
      <p:sp>
        <p:nvSpPr>
          <p:cNvPr id="9" name="正方形/長方形 8"/>
          <p:cNvSpPr/>
          <p:nvPr/>
        </p:nvSpPr>
        <p:spPr>
          <a:xfrm>
            <a:off x="2328315" y="4648665"/>
            <a:ext cx="4291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 iPhone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は、カメラ機能から読み取れます。</a:t>
            </a:r>
            <a:b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Android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コードが読み取れるアプリをご利用ください。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56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094139" y="1148714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2423272" y="5219393"/>
            <a:ext cx="7379751" cy="158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" y="196500"/>
            <a:ext cx="1992226" cy="6640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32859" y="576528"/>
            <a:ext cx="780002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46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06528" y="1386573"/>
            <a:ext cx="2077933" cy="3741333"/>
          </a:xfrm>
          <a:prstGeom prst="rect">
            <a:avLst/>
          </a:prstGeom>
          <a:noFill/>
          <a:ln>
            <a:solidFill>
              <a:srgbClr val="00B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245797" y="1250086"/>
            <a:ext cx="9417492" cy="11528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/>
          <p:cNvGrpSpPr/>
          <p:nvPr/>
        </p:nvGrpSpPr>
        <p:grpSpPr>
          <a:xfrm>
            <a:off x="82933" y="6076951"/>
            <a:ext cx="1817032" cy="736951"/>
            <a:chOff x="1052779" y="5140322"/>
            <a:chExt cx="1939668" cy="760541"/>
          </a:xfrm>
        </p:grpSpPr>
        <p:pic>
          <p:nvPicPr>
            <p:cNvPr id="39" name="Picture 1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79" y="5154543"/>
              <a:ext cx="824062" cy="746320"/>
            </a:xfrm>
            <a:prstGeom prst="rect">
              <a:avLst/>
            </a:prstGeom>
          </p:spPr>
        </p:pic>
        <p:pic>
          <p:nvPicPr>
            <p:cNvPr id="40" name="Picture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95" y="5185638"/>
              <a:ext cx="523461" cy="715224"/>
            </a:xfrm>
            <a:prstGeom prst="rect">
              <a:avLst/>
            </a:prstGeom>
          </p:spPr>
        </p:pic>
        <p:pic>
          <p:nvPicPr>
            <p:cNvPr id="41" name="Picture 1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56" y="5140322"/>
              <a:ext cx="480091" cy="760540"/>
            </a:xfrm>
            <a:prstGeom prst="rect">
              <a:avLst/>
            </a:prstGeom>
          </p:spPr>
        </p:pic>
        <p:pic>
          <p:nvPicPr>
            <p:cNvPr id="42" name="Picture 1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679" y="5187857"/>
              <a:ext cx="755786" cy="713006"/>
            </a:xfrm>
            <a:prstGeom prst="rect">
              <a:avLst/>
            </a:prstGeom>
          </p:spPr>
        </p:pic>
      </p:grpSp>
      <p:sp>
        <p:nvSpPr>
          <p:cNvPr id="44" name="角丸四角形吹き出し 43"/>
          <p:cNvSpPr/>
          <p:nvPr/>
        </p:nvSpPr>
        <p:spPr>
          <a:xfrm>
            <a:off x="66752" y="5219393"/>
            <a:ext cx="2271038" cy="598009"/>
          </a:xfrm>
          <a:prstGeom prst="wedgeRoundRectCallout">
            <a:avLst>
              <a:gd name="adj1" fmla="val -12682"/>
              <a:gd name="adj2" fmla="val 855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皆さんの回答を元に</a:t>
            </a:r>
            <a:b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組織の課題解決に取り組みます。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82414" y="5434561"/>
            <a:ext cx="7303144" cy="1409996"/>
            <a:chOff x="2493703" y="5426800"/>
            <a:chExt cx="7303144" cy="1409996"/>
          </a:xfrm>
        </p:grpSpPr>
        <p:sp>
          <p:nvSpPr>
            <p:cNvPr id="75" name="正方形/長方形 25"/>
            <p:cNvSpPr/>
            <p:nvPr/>
          </p:nvSpPr>
          <p:spPr>
            <a:xfrm>
              <a:off x="2493703" y="5813433"/>
              <a:ext cx="3557607" cy="970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「組織パフォーマンスの向上」を目的としたもので、組織の「強み」や「課題」を確認するために行う質問です。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rPr>
                <a:t>課題を見つけ、改善活動に繋げることを目的としたアンケートです。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511168" y="5426800"/>
              <a:ext cx="7285679" cy="1409996"/>
              <a:chOff x="2511168" y="5426800"/>
              <a:chExt cx="7285679" cy="1409996"/>
            </a:xfrm>
          </p:grpSpPr>
          <p:sp>
            <p:nvSpPr>
              <p:cNvPr id="73" name="正方形/長方形 22"/>
              <p:cNvSpPr/>
              <p:nvPr/>
            </p:nvSpPr>
            <p:spPr>
              <a:xfrm>
                <a:off x="2511168" y="5719471"/>
                <a:ext cx="3498145" cy="1019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正方形/長方形 24"/>
              <p:cNvSpPr/>
              <p:nvPr/>
            </p:nvSpPr>
            <p:spPr>
              <a:xfrm>
                <a:off x="3046778" y="5540020"/>
                <a:ext cx="1631126" cy="266652"/>
              </a:xfrm>
              <a:prstGeom prst="rect">
                <a:avLst/>
              </a:prstGeom>
              <a:solidFill>
                <a:srgbClr val="00B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組織サーベイとは？</a:t>
                </a:r>
              </a:p>
            </p:txBody>
          </p:sp>
          <p:pic>
            <p:nvPicPr>
              <p:cNvPr id="76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797" y="5473192"/>
                <a:ext cx="380590" cy="344686"/>
              </a:xfrm>
              <a:prstGeom prst="rect">
                <a:avLst/>
              </a:prstGeom>
            </p:spPr>
          </p:pic>
          <p:sp>
            <p:nvSpPr>
              <p:cNvPr id="79" name="正方形/長方形 25"/>
              <p:cNvSpPr/>
              <p:nvPr/>
            </p:nvSpPr>
            <p:spPr>
              <a:xfrm>
                <a:off x="4268301" y="5964190"/>
                <a:ext cx="2496283" cy="642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ja-JP" sz="8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sp>
            <p:nvSpPr>
              <p:cNvPr id="85" name="正方形/長方形 22"/>
              <p:cNvSpPr/>
              <p:nvPr/>
            </p:nvSpPr>
            <p:spPr>
              <a:xfrm>
                <a:off x="6096466" y="5719471"/>
                <a:ext cx="3645575" cy="10192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正方形/長方形 24"/>
              <p:cNvSpPr/>
              <p:nvPr/>
            </p:nvSpPr>
            <p:spPr>
              <a:xfrm>
                <a:off x="6584996" y="5524880"/>
                <a:ext cx="1631127" cy="272674"/>
              </a:xfrm>
              <a:prstGeom prst="rect">
                <a:avLst/>
              </a:prstGeom>
              <a:solidFill>
                <a:srgbClr val="3747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どんな質問？</a:t>
                </a:r>
              </a:p>
            </p:txBody>
          </p:sp>
          <p:sp>
            <p:nvSpPr>
              <p:cNvPr id="87" name="正方形/長方形 25"/>
              <p:cNvSpPr/>
              <p:nvPr/>
            </p:nvSpPr>
            <p:spPr>
              <a:xfrm>
                <a:off x="6096466" y="5707880"/>
                <a:ext cx="3700381" cy="1128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ご自身のことやご自身の所属する組織についての質問です。</a:t>
                </a:r>
                <a:r>
                  <a:rPr lang="en-US" altLang="ja-JP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20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項目は選択式、</a:t>
                </a:r>
                <a:r>
                  <a:rPr lang="en-US" altLang="ja-JP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1</a:t>
                </a:r>
                <a:r>
                  <a:rPr lang="ja-JP" altLang="en-US" sz="1000" dirty="0">
                    <a:solidFill>
                      <a:srgbClr val="37474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HGMaruGothicMPRO" charset="-128"/>
                  </a:rPr>
                  <a:t>項目がフリーコメント入力で、所属会社に対する愛着や思い入れの度合い、経営、戦略、上司、同僚、働く環境、制度などの質問内容です。</a:t>
                </a:r>
                <a:endParaRPr lang="en-US" altLang="ja-JP" sz="1000" dirty="0">
                  <a:solidFill>
                    <a:srgbClr val="37474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HGMaruGothicMPRO" charset="-128"/>
                </a:endParaRPr>
              </a:p>
            </p:txBody>
          </p:sp>
          <p:pic>
            <p:nvPicPr>
              <p:cNvPr id="80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424" y="5426800"/>
                <a:ext cx="263087" cy="359465"/>
              </a:xfrm>
              <a:prstGeom prst="rect">
                <a:avLst/>
              </a:prstGeom>
            </p:spPr>
          </p:pic>
        </p:grpSp>
      </p:grpSp>
      <p:sp>
        <p:nvSpPr>
          <p:cNvPr id="94" name="テキスト ボックス 93"/>
          <p:cNvSpPr txBox="1"/>
          <p:nvPr/>
        </p:nvSpPr>
        <p:spPr>
          <a:xfrm>
            <a:off x="2454691" y="5263985"/>
            <a:ext cx="189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■組織サーベイについて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61173" y="394588"/>
            <a:ext cx="272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394A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組織サーベイ</a:t>
            </a:r>
            <a:endParaRPr kumimoji="1" lang="en-US" altLang="ja-JP" sz="3200" b="1" dirty="0">
              <a:solidFill>
                <a:srgbClr val="394A5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3347" y="1505865"/>
            <a:ext cx="1879446" cy="3479603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ご自身の組織に関する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問の質問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フリーコメント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上記アンケートを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率直にご回答下さい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山形 56"/>
          <p:cNvSpPr/>
          <p:nvPr/>
        </p:nvSpPr>
        <p:spPr>
          <a:xfrm>
            <a:off x="2721992" y="1428250"/>
            <a:ext cx="2831091" cy="359333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ログインページを表示する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454691" y="4127977"/>
            <a:ext cx="7348332" cy="923330"/>
          </a:xfrm>
          <a:prstGeom prst="rect">
            <a:avLst/>
          </a:prstGeom>
          <a:noFill/>
          <a:ln w="34925" cap="rnd">
            <a:solidFill>
              <a:srgbClr val="EB4591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123456</a:t>
            </a:r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.g.geppo.jp/companies/sign_in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5387368" y="1097872"/>
            <a:ext cx="903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cap="none" spc="0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61" name="山形 60"/>
          <p:cNvSpPr/>
          <p:nvPr/>
        </p:nvSpPr>
        <p:spPr>
          <a:xfrm>
            <a:off x="6082415" y="1359107"/>
            <a:ext cx="2570662" cy="41122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1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Geppo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にログイン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40020" y="1689852"/>
            <a:ext cx="3580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「従業員番号」と「生年月日」を入力してログインしてください。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47280" y="3247286"/>
            <a:ext cx="344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「回答を始める」から回答してください。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「回答を送信」をタップすると完了です。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387369" y="2684664"/>
            <a:ext cx="903765" cy="854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ln w="0"/>
                <a:solidFill>
                  <a:srgbClr val="EB45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ja-JP" altLang="en-US" sz="3600" b="1" cap="none" spc="0" dirty="0">
              <a:ln w="0"/>
              <a:solidFill>
                <a:srgbClr val="EB45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2889" y="947698"/>
            <a:ext cx="96500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組織に関する質問を行うことで、組織の状態を可視化し、課題解決に導くためのアンケートです！</a:t>
            </a:r>
            <a:endParaRPr lang="ja-JP" altLang="en-US" sz="1600" b="1" dirty="0">
              <a:solidFill>
                <a:srgbClr val="37474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山形 88"/>
          <p:cNvSpPr/>
          <p:nvPr/>
        </p:nvSpPr>
        <p:spPr>
          <a:xfrm>
            <a:off x="6085177" y="2915501"/>
            <a:ext cx="3583576" cy="524692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組織サーベイの「回答する」から回答開始</a:t>
            </a:r>
            <a:endParaRPr kumimoji="1"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702125" y="1768800"/>
            <a:ext cx="3268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お手持ちのスマートフォンで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を入力、もしくは、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コードをカメラで読み取る</a:t>
            </a:r>
          </a:p>
        </p:txBody>
      </p:sp>
      <p:grpSp>
        <p:nvGrpSpPr>
          <p:cNvPr id="69" name="グループ化 68"/>
          <p:cNvGrpSpPr/>
          <p:nvPr/>
        </p:nvGrpSpPr>
        <p:grpSpPr>
          <a:xfrm rot="516342">
            <a:off x="4007537" y="3129488"/>
            <a:ext cx="595874" cy="905365"/>
            <a:chOff x="7729537" y="1890047"/>
            <a:chExt cx="1365249" cy="1830017"/>
          </a:xfrm>
        </p:grpSpPr>
        <p:grpSp>
          <p:nvGrpSpPr>
            <p:cNvPr id="70" name="グループ化 69"/>
            <p:cNvGrpSpPr>
              <a:grpSpLocks noChangeAspect="1"/>
            </p:cNvGrpSpPr>
            <p:nvPr/>
          </p:nvGrpSpPr>
          <p:grpSpPr>
            <a:xfrm>
              <a:off x="7729537" y="1890047"/>
              <a:ext cx="1365249" cy="1830017"/>
              <a:chOff x="504181" y="234428"/>
              <a:chExt cx="3284048" cy="4402021"/>
            </a:xfrm>
          </p:grpSpPr>
          <p:grpSp>
            <p:nvGrpSpPr>
              <p:cNvPr id="72" name="グループ化 71"/>
              <p:cNvGrpSpPr>
                <a:grpSpLocks noChangeAspect="1"/>
              </p:cNvGrpSpPr>
              <p:nvPr/>
            </p:nvGrpSpPr>
            <p:grpSpPr>
              <a:xfrm>
                <a:off x="684105" y="563618"/>
                <a:ext cx="2924200" cy="3743640"/>
                <a:chOff x="149678" y="-3108961"/>
                <a:chExt cx="9606643" cy="12298681"/>
              </a:xfrm>
            </p:grpSpPr>
            <p:pic>
              <p:nvPicPr>
                <p:cNvPr id="78" name="図 77">
                  <a:extLst>
                    <a:ext uri="{FF2B5EF4-FFF2-40B4-BE49-F238E27FC236}">
                      <a16:creationId xmlns:a16="http://schemas.microsoft.com/office/drawing/2014/main" id="{00000000-0008-0000-0000-00000F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1590" b="16155"/>
                <a:stretch/>
              </p:blipFill>
              <p:spPr>
                <a:xfrm>
                  <a:off x="149678" y="-3108961"/>
                  <a:ext cx="9606643" cy="12298681"/>
                </a:xfrm>
                <a:prstGeom prst="rect">
                  <a:avLst/>
                </a:prstGeom>
              </p:spPr>
            </p:pic>
            <p:sp>
              <p:nvSpPr>
                <p:cNvPr id="81" name="正方形/長方形 80"/>
                <p:cNvSpPr/>
                <p:nvPr/>
              </p:nvSpPr>
              <p:spPr>
                <a:xfrm>
                  <a:off x="1371600" y="-298174"/>
                  <a:ext cx="6917635" cy="755374"/>
                </a:xfrm>
                <a:prstGeom prst="rect">
                  <a:avLst/>
                </a:prstGeom>
                <a:solidFill>
                  <a:srgbClr val="00BE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81" y="234428"/>
                <a:ext cx="3284048" cy="4402021"/>
              </a:xfrm>
              <a:prstGeom prst="rect">
                <a:avLst/>
              </a:prstGeom>
            </p:spPr>
          </p:pic>
        </p:grp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746" y="2101243"/>
              <a:ext cx="1192831" cy="1394843"/>
            </a:xfrm>
            <a:prstGeom prst="rect">
              <a:avLst/>
            </a:prstGeom>
          </p:spPr>
        </p:pic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B582E13-590B-4FCF-AACB-5608A2883F1C}"/>
              </a:ext>
            </a:extLst>
          </p:cNvPr>
          <p:cNvSpPr/>
          <p:nvPr/>
        </p:nvSpPr>
        <p:spPr>
          <a:xfrm>
            <a:off x="2454691" y="2650897"/>
            <a:ext cx="1392670" cy="1477080"/>
          </a:xfrm>
          <a:prstGeom prst="rect">
            <a:avLst/>
          </a:prstGeom>
          <a:noFill/>
          <a:ln w="34925" cap="rnd">
            <a:solidFill>
              <a:srgbClr val="EB4591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</a:t>
            </a:r>
            <a:endParaRPr kumimoji="1"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貼り付け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3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社員向けGeppo紹介（共有端末版）</Template>
  <TotalTime>270</TotalTime>
  <Words>795</Words>
  <Application>Microsoft Office PowerPoint</Application>
  <PresentationFormat>A4 210 x 297 mm</PresentationFormat>
  <Paragraphs>94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RECRUIT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河村　直美</dc:creator>
  <cp:keywords/>
  <dc:description/>
  <cp:lastModifiedBy>河村 直美</cp:lastModifiedBy>
  <cp:revision>30</cp:revision>
  <cp:lastPrinted>2018-05-24T08:24:37Z</cp:lastPrinted>
  <dcterms:created xsi:type="dcterms:W3CDTF">2021-07-29T05:26:27Z</dcterms:created>
  <dcterms:modified xsi:type="dcterms:W3CDTF">2023-08-03T06:02:41Z</dcterms:modified>
  <cp:category/>
</cp:coreProperties>
</file>