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8" r:id="rId1"/>
  </p:sldMasterIdLst>
  <p:notesMasterIdLst>
    <p:notesMasterId r:id="rId3"/>
  </p:notesMasterIdLst>
  <p:sldIdLst>
    <p:sldId id="302" r:id="rId2"/>
  </p:sldIdLst>
  <p:sldSz cx="9906000" cy="6858000" type="A4"/>
  <p:notesSz cx="9931400" cy="6794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5" orient="horz" pos="3864" userDrawn="1">
          <p15:clr>
            <a:srgbClr val="A4A3A4"/>
          </p15:clr>
        </p15:guide>
        <p15:guide id="6" pos="384" userDrawn="1">
          <p15:clr>
            <a:srgbClr val="A4A3A4"/>
          </p15:clr>
        </p15:guide>
        <p15:guide id="7" pos="58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0" userDrawn="1">
          <p15:clr>
            <a:srgbClr val="A4A3A4"/>
          </p15:clr>
        </p15:guide>
        <p15:guide id="2" pos="31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B4"/>
    <a:srgbClr val="37474F"/>
    <a:srgbClr val="394A52"/>
    <a:srgbClr val="4472C4"/>
    <a:srgbClr val="D81B60"/>
    <a:srgbClr val="0393E5"/>
    <a:srgbClr val="879195"/>
    <a:srgbClr val="CFD8DC"/>
    <a:srgbClr val="FCCD11"/>
    <a:srgbClr val="DE2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14"/>
    <p:restoredTop sz="94674"/>
  </p:normalViewPr>
  <p:slideViewPr>
    <p:cSldViewPr snapToGrid="0" snapToObjects="1">
      <p:cViewPr varScale="1">
        <p:scale>
          <a:sx n="115" d="100"/>
          <a:sy n="115" d="100"/>
        </p:scale>
        <p:origin x="1524" y="102"/>
      </p:cViewPr>
      <p:guideLst>
        <p:guide orient="horz" pos="720"/>
        <p:guide pos="3120"/>
        <p:guide orient="horz" pos="3864"/>
        <p:guide pos="384"/>
        <p:guide pos="58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31" d="100"/>
          <a:sy n="131" d="100"/>
        </p:scale>
        <p:origin x="2488" y="184"/>
      </p:cViewPr>
      <p:guideLst>
        <p:guide orient="horz" pos="2140"/>
        <p:guide pos="31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3606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5497" y="0"/>
            <a:ext cx="4303606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1CE28-CDE6-2245-98C5-30CA8C6193B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9938" y="849313"/>
            <a:ext cx="3311525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140" y="3269853"/>
            <a:ext cx="7945120" cy="2675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3596"/>
            <a:ext cx="4303606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5497" y="6453596"/>
            <a:ext cx="4303606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C349A-D363-A246-B47A-27A6E8AF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66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406759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087455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320783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324240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8138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2246812"/>
            <a:ext cx="9906000" cy="6858000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033007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772584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135923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94288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39414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75956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42678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02883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7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CFD8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8"/>
          <p:cNvSpPr/>
          <p:nvPr userDrawn="1"/>
        </p:nvSpPr>
        <p:spPr>
          <a:xfrm>
            <a:off x="0" y="-1"/>
            <a:ext cx="9906000" cy="731520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13"/>
          <p:cNvSpPr/>
          <p:nvPr userDrawn="1"/>
        </p:nvSpPr>
        <p:spPr>
          <a:xfrm>
            <a:off x="381000" y="904973"/>
            <a:ext cx="9144001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81473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672" r:id="rId13"/>
    <p:sldLayoutId id="2147483674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正方形/長方形 92"/>
          <p:cNvSpPr/>
          <p:nvPr/>
        </p:nvSpPr>
        <p:spPr>
          <a:xfrm>
            <a:off x="3980732" y="3962966"/>
            <a:ext cx="5782248" cy="28442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12889" y="947698"/>
            <a:ext cx="9650090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組織</a:t>
            </a:r>
            <a:r>
              <a:rPr lang="ja-JP" altLang="en-US" sz="1600" b="1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に関する質問</a:t>
            </a:r>
            <a:r>
              <a:rPr lang="ja-JP" altLang="en-US" sz="1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を行うことで</a:t>
            </a:r>
            <a:r>
              <a:rPr lang="ja-JP" altLang="en-US" sz="1600" b="1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、組織の状態を可視化し、課題解決</a:t>
            </a:r>
            <a:r>
              <a:rPr lang="ja-JP" altLang="en-US" sz="1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に導くためのアンケートです！</a:t>
            </a:r>
            <a:endParaRPr lang="ja-JP" altLang="en-US" sz="1600" b="1" dirty="0">
              <a:solidFill>
                <a:srgbClr val="37474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63" y="196500"/>
            <a:ext cx="1992226" cy="664076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6764584" y="558154"/>
            <a:ext cx="780002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46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とは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230379" y="1386575"/>
            <a:ext cx="3729161" cy="2417782"/>
          </a:xfrm>
          <a:prstGeom prst="rect">
            <a:avLst/>
          </a:prstGeom>
          <a:noFill/>
          <a:ln>
            <a:solidFill>
              <a:srgbClr val="00BE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flipV="1">
            <a:off x="245797" y="1250086"/>
            <a:ext cx="9417492" cy="11528"/>
          </a:xfrm>
          <a:prstGeom prst="line">
            <a:avLst/>
          </a:prstGeom>
          <a:ln w="28575" cmpd="sng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10"/>
          <p:cNvGrpSpPr/>
          <p:nvPr/>
        </p:nvGrpSpPr>
        <p:grpSpPr>
          <a:xfrm>
            <a:off x="239417" y="5543500"/>
            <a:ext cx="2502302" cy="1014882"/>
            <a:chOff x="1052779" y="5140322"/>
            <a:chExt cx="1939668" cy="760541"/>
          </a:xfrm>
        </p:grpSpPr>
        <p:pic>
          <p:nvPicPr>
            <p:cNvPr id="39" name="Picture 13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2779" y="5154543"/>
              <a:ext cx="824062" cy="746320"/>
            </a:xfrm>
            <a:prstGeom prst="rect">
              <a:avLst/>
            </a:prstGeom>
          </p:spPr>
        </p:pic>
        <p:pic>
          <p:nvPicPr>
            <p:cNvPr id="40" name="Picture 13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5495" y="5185638"/>
              <a:ext cx="523461" cy="715224"/>
            </a:xfrm>
            <a:prstGeom prst="rect">
              <a:avLst/>
            </a:prstGeom>
          </p:spPr>
        </p:pic>
        <p:pic>
          <p:nvPicPr>
            <p:cNvPr id="41" name="Picture 13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2356" y="5140322"/>
              <a:ext cx="480091" cy="760540"/>
            </a:xfrm>
            <a:prstGeom prst="rect">
              <a:avLst/>
            </a:prstGeom>
          </p:spPr>
        </p:pic>
        <p:pic>
          <p:nvPicPr>
            <p:cNvPr id="42" name="Picture 13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1679" y="5187857"/>
              <a:ext cx="755786" cy="713006"/>
            </a:xfrm>
            <a:prstGeom prst="rect">
              <a:avLst/>
            </a:prstGeom>
          </p:spPr>
        </p:pic>
      </p:grpSp>
      <p:sp>
        <p:nvSpPr>
          <p:cNvPr id="44" name="角丸四角形吹き出し 43"/>
          <p:cNvSpPr/>
          <p:nvPr/>
        </p:nvSpPr>
        <p:spPr>
          <a:xfrm>
            <a:off x="297960" y="4097350"/>
            <a:ext cx="3325520" cy="968136"/>
          </a:xfrm>
          <a:prstGeom prst="wedgeRoundRectCallout">
            <a:avLst>
              <a:gd name="adj1" fmla="val -20648"/>
              <a:gd name="adj2" fmla="val 7589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皆さんの回答を元</a:t>
            </a:r>
            <a:r>
              <a:rPr lang="ja-JP" altLang="en-US" sz="14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に、組織の課題解決</a:t>
            </a:r>
            <a:r>
              <a:rPr lang="ja-JP" altLang="en-US" sz="14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に取り組みます。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0" name="グループ化 89"/>
          <p:cNvGrpSpPr/>
          <p:nvPr/>
        </p:nvGrpSpPr>
        <p:grpSpPr>
          <a:xfrm>
            <a:off x="4107453" y="4359262"/>
            <a:ext cx="5527674" cy="2359820"/>
            <a:chOff x="4191513" y="4168750"/>
            <a:chExt cx="4764554" cy="2544551"/>
          </a:xfrm>
        </p:grpSpPr>
        <p:sp>
          <p:nvSpPr>
            <p:cNvPr id="75" name="正方形/長方形 25"/>
            <p:cNvSpPr/>
            <p:nvPr/>
          </p:nvSpPr>
          <p:spPr>
            <a:xfrm>
              <a:off x="4267604" y="4621391"/>
              <a:ext cx="4625913" cy="5563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ja-JP" altLang="en-US" sz="800" dirty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rPr>
                <a:t>「組織パフォーマンスの向上」を目的としたもので</a:t>
              </a:r>
              <a:r>
                <a:rPr lang="ja-JP" altLang="en-US" sz="800" dirty="0" smtClean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rPr>
                <a:t>、組織の「強み」</a:t>
              </a:r>
              <a:r>
                <a:rPr lang="ja-JP" altLang="en-US" sz="800" dirty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rPr>
                <a:t>や</a:t>
              </a:r>
              <a:r>
                <a:rPr lang="ja-JP" altLang="en-US" sz="800" dirty="0" smtClean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rPr>
                <a:t>「</a:t>
              </a:r>
              <a:r>
                <a:rPr lang="ja-JP" altLang="en-US" sz="800" dirty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rPr>
                <a:t>課題</a:t>
              </a:r>
              <a:r>
                <a:rPr lang="ja-JP" altLang="en-US" sz="800" dirty="0" smtClean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rPr>
                <a:t>」</a:t>
              </a:r>
              <a:r>
                <a:rPr lang="ja-JP" altLang="en-US" sz="800" dirty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rPr>
                <a:t>を確認するために行う質問です</a:t>
              </a:r>
              <a:r>
                <a:rPr lang="ja-JP" altLang="en-US" sz="800" dirty="0" smtClean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rPr>
                <a:t>。</a:t>
              </a:r>
              <a:endParaRPr lang="ja-JP" altLang="en-US" sz="800" dirty="0">
                <a:solidFill>
                  <a:srgbClr val="37474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MaruGothicMPRO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800" dirty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rPr>
                <a:t>課題を見つけ</a:t>
              </a:r>
              <a:r>
                <a:rPr lang="ja-JP" altLang="en-US" sz="800" dirty="0" smtClean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rPr>
                <a:t>、改善活動に繋げることを目的としたアンケート</a:t>
              </a:r>
              <a:r>
                <a:rPr lang="ja-JP" altLang="en-US" sz="800" dirty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rPr>
                <a:t>です。</a:t>
              </a:r>
            </a:p>
          </p:txBody>
        </p:sp>
        <p:grpSp>
          <p:nvGrpSpPr>
            <p:cNvPr id="89" name="グループ化 88"/>
            <p:cNvGrpSpPr/>
            <p:nvPr/>
          </p:nvGrpSpPr>
          <p:grpSpPr>
            <a:xfrm>
              <a:off x="4191513" y="4168750"/>
              <a:ext cx="4764554" cy="2544551"/>
              <a:chOff x="4191513" y="4168750"/>
              <a:chExt cx="4764554" cy="2544551"/>
            </a:xfrm>
          </p:grpSpPr>
          <p:sp>
            <p:nvSpPr>
              <p:cNvPr id="73" name="正方形/長方形 22"/>
              <p:cNvSpPr/>
              <p:nvPr/>
            </p:nvSpPr>
            <p:spPr>
              <a:xfrm>
                <a:off x="4191513" y="4380741"/>
                <a:ext cx="4764554" cy="96921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05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74" name="正方形/長方形 24"/>
              <p:cNvSpPr/>
              <p:nvPr/>
            </p:nvSpPr>
            <p:spPr>
              <a:xfrm>
                <a:off x="6016456" y="4179028"/>
                <a:ext cx="1405942" cy="287526"/>
              </a:xfrm>
              <a:prstGeom prst="rect">
                <a:avLst/>
              </a:prstGeom>
              <a:solidFill>
                <a:srgbClr val="00BEB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0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組織</a:t>
                </a:r>
                <a:r>
                  <a:rPr lang="ja-JP" altLang="en-US" sz="10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サーベイと</a:t>
                </a:r>
                <a:r>
                  <a:rPr lang="ja-JP" altLang="en-US" sz="10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は？</a:t>
                </a:r>
              </a:p>
            </p:txBody>
          </p:sp>
          <p:pic>
            <p:nvPicPr>
              <p:cNvPr id="76" name="Picture 1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90869" y="4168750"/>
                <a:ext cx="328048" cy="371669"/>
              </a:xfrm>
              <a:prstGeom prst="rect">
                <a:avLst/>
              </a:prstGeom>
            </p:spPr>
          </p:pic>
          <p:sp>
            <p:nvSpPr>
              <p:cNvPr id="79" name="正方形/長方形 25"/>
              <p:cNvSpPr/>
              <p:nvPr/>
            </p:nvSpPr>
            <p:spPr>
              <a:xfrm>
                <a:off x="4330155" y="5899316"/>
                <a:ext cx="2151660" cy="6928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ct val="150000"/>
                  </a:lnSpc>
                </a:pPr>
                <a:endParaRPr lang="en-US" altLang="ja-JP" sz="800" dirty="0" smtClean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endParaRPr>
              </a:p>
            </p:txBody>
          </p:sp>
          <p:sp>
            <p:nvSpPr>
              <p:cNvPr id="85" name="正方形/長方形 22"/>
              <p:cNvSpPr/>
              <p:nvPr/>
            </p:nvSpPr>
            <p:spPr>
              <a:xfrm>
                <a:off x="4191513" y="5678160"/>
                <a:ext cx="4764554" cy="103514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05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86" name="正方形/長方形 24"/>
              <p:cNvSpPr/>
              <p:nvPr/>
            </p:nvSpPr>
            <p:spPr>
              <a:xfrm>
                <a:off x="6016455" y="5496852"/>
                <a:ext cx="1405943" cy="294019"/>
              </a:xfrm>
              <a:prstGeom prst="rect">
                <a:avLst/>
              </a:prstGeom>
              <a:solidFill>
                <a:srgbClr val="37474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0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どんな質問？</a:t>
                </a:r>
              </a:p>
            </p:txBody>
          </p:sp>
          <p:sp>
            <p:nvSpPr>
              <p:cNvPr id="87" name="正方形/長方形 25"/>
              <p:cNvSpPr/>
              <p:nvPr/>
            </p:nvSpPr>
            <p:spPr>
              <a:xfrm>
                <a:off x="4267605" y="5787210"/>
                <a:ext cx="4607133" cy="83509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ct val="150000"/>
                  </a:lnSpc>
                </a:pPr>
                <a:r>
                  <a:rPr lang="ja-JP" altLang="en-US" sz="800" dirty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質問は</a:t>
                </a:r>
                <a:r>
                  <a:rPr lang="ja-JP" altLang="en-US" sz="800" dirty="0" smtClean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、「ご自身のこと」や「ご自身</a:t>
                </a:r>
                <a:r>
                  <a:rPr lang="ja-JP" altLang="en-US" sz="800" dirty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の</a:t>
                </a:r>
                <a:r>
                  <a:rPr lang="ja-JP" altLang="en-US" sz="800" dirty="0" smtClean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所属</a:t>
                </a:r>
                <a:r>
                  <a:rPr lang="ja-JP" altLang="en-US" sz="800" dirty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する</a:t>
                </a:r>
                <a:r>
                  <a:rPr lang="ja-JP" altLang="en-US" sz="800" dirty="0" smtClean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組織」に</a:t>
                </a:r>
                <a:r>
                  <a:rPr lang="ja-JP" altLang="en-US" sz="800" dirty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ついてです。</a:t>
                </a:r>
                <a:endParaRPr lang="en-US" altLang="ja-JP" sz="800" dirty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ja-JP" altLang="en-US" sz="800" dirty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・</a:t>
                </a:r>
                <a:r>
                  <a:rPr lang="en-US" altLang="ja-JP" sz="800" dirty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20</a:t>
                </a:r>
                <a:r>
                  <a:rPr lang="ja-JP" altLang="en-US" sz="800" dirty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項目は</a:t>
                </a:r>
                <a:r>
                  <a:rPr lang="ja-JP" altLang="en-US" sz="800" dirty="0" smtClean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選択式、</a:t>
                </a:r>
                <a:r>
                  <a:rPr lang="en-US" altLang="ja-JP" sz="800" dirty="0" smtClean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1</a:t>
                </a:r>
                <a:r>
                  <a:rPr lang="ja-JP" altLang="en-US" sz="800" dirty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項目がフリーコメント</a:t>
                </a:r>
                <a:r>
                  <a:rPr lang="ja-JP" altLang="en-US" sz="800" dirty="0" smtClean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入力</a:t>
                </a:r>
                <a:endParaRPr lang="en-US" altLang="ja-JP" sz="800" dirty="0" smtClean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ja-JP" altLang="en-US" sz="800" dirty="0" smtClean="0">
                    <a:solidFill>
                      <a:srgbClr val="37474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MaruGothicMPRO" charset="-128"/>
                  </a:rPr>
                  <a:t>・所属会社に対する愛着や思い入れの度合い、経営、戦略、上司、同僚、働く環境、制度などに関する質問です。</a:t>
                </a:r>
                <a:endParaRPr lang="en-US" altLang="ja-JP" sz="800" dirty="0">
                  <a:solidFill>
                    <a:srgbClr val="37474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HGMaruGothicMPRO" charset="-128"/>
                </a:endParaRPr>
              </a:p>
            </p:txBody>
          </p:sp>
          <p:pic>
            <p:nvPicPr>
              <p:cNvPr id="80" name="Picture 5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38154" y="5454212"/>
                <a:ext cx="226767" cy="387605"/>
              </a:xfrm>
              <a:prstGeom prst="rect">
                <a:avLst/>
              </a:prstGeom>
            </p:spPr>
          </p:pic>
        </p:grpSp>
      </p:grpSp>
      <p:sp>
        <p:nvSpPr>
          <p:cNvPr id="94" name="テキスト ボックス 93"/>
          <p:cNvSpPr txBox="1"/>
          <p:nvPr/>
        </p:nvSpPr>
        <p:spPr>
          <a:xfrm>
            <a:off x="4014302" y="4013765"/>
            <a:ext cx="4209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■組織サーベイについて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361173" y="394588"/>
            <a:ext cx="543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394A5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組織</a:t>
            </a:r>
            <a:r>
              <a:rPr kumimoji="1" lang="ja-JP" altLang="en-US" sz="3200" b="1" dirty="0" smtClean="0">
                <a:solidFill>
                  <a:srgbClr val="394A5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サーベイ</a:t>
            </a:r>
            <a:r>
              <a:rPr kumimoji="1" lang="en-US" altLang="ja-JP" sz="3200" b="1" dirty="0" smtClean="0">
                <a:solidFill>
                  <a:srgbClr val="394A5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1" lang="ja-JP" altLang="en-US" sz="3200" b="1" dirty="0" smtClean="0">
                <a:solidFill>
                  <a:srgbClr val="394A5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実名式</a:t>
            </a:r>
            <a:r>
              <a:rPr kumimoji="1" lang="en-US" altLang="ja-JP" sz="3200" b="1" dirty="0" smtClean="0">
                <a:solidFill>
                  <a:srgbClr val="394A5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endParaRPr kumimoji="1" lang="ja-JP" altLang="en-US" sz="3200" b="1" dirty="0">
              <a:solidFill>
                <a:srgbClr val="394A5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97959" y="1438132"/>
            <a:ext cx="3599127" cy="2311652"/>
          </a:xfrm>
          <a:prstGeom prst="rect">
            <a:avLst/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ご自身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組織に関する</a:t>
            </a:r>
            <a:r>
              <a:rPr kumimoji="1" lang="en-US" altLang="ja-JP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問の質問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＋</a:t>
            </a: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フリーコメント</a:t>
            </a:r>
            <a:endParaRPr kumimoji="1"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上記アンケートを率直にご回答下さい</a:t>
            </a:r>
            <a:endParaRPr kumimoji="1"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kumimoji="1"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4693247" y="1419925"/>
            <a:ext cx="4312867" cy="2388374"/>
            <a:chOff x="4693247" y="1419925"/>
            <a:chExt cx="4312867" cy="2388374"/>
          </a:xfrm>
        </p:grpSpPr>
        <p:grpSp>
          <p:nvGrpSpPr>
            <p:cNvPr id="91" name="グループ化 90"/>
            <p:cNvGrpSpPr/>
            <p:nvPr/>
          </p:nvGrpSpPr>
          <p:grpSpPr>
            <a:xfrm>
              <a:off x="4693247" y="1419925"/>
              <a:ext cx="4312867" cy="2388374"/>
              <a:chOff x="4525332" y="1443880"/>
              <a:chExt cx="5001588" cy="2645698"/>
            </a:xfrm>
          </p:grpSpPr>
          <p:pic>
            <p:nvPicPr>
              <p:cNvPr id="22" name="図 21" descr="... イラスト | &lt;strong&gt;メール&lt;/strong&gt; | 手紙 | 背景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25332" y="2217667"/>
                <a:ext cx="1190438" cy="754487"/>
              </a:xfrm>
              <a:prstGeom prst="rect">
                <a:avLst/>
              </a:prstGeom>
            </p:spPr>
          </p:pic>
          <p:pic>
            <p:nvPicPr>
              <p:cNvPr id="26" name="Picture 4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91395" y="1443880"/>
                <a:ext cx="2487862" cy="2187879"/>
              </a:xfrm>
              <a:prstGeom prst="rect">
                <a:avLst/>
              </a:prstGeom>
            </p:spPr>
          </p:pic>
          <p:sp>
            <p:nvSpPr>
              <p:cNvPr id="32" name="テキスト ボックス 31"/>
              <p:cNvSpPr txBox="1"/>
              <p:nvPr/>
            </p:nvSpPr>
            <p:spPr>
              <a:xfrm>
                <a:off x="6412595" y="3646360"/>
                <a:ext cx="3114325" cy="443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000" dirty="0" smtClean="0">
                    <a:latin typeface="メイリオ" panose="020B0604030504040204" pitchFamily="50" charset="-128"/>
                    <a:ea typeface="メイリオ" panose="020B0604030504040204" pitchFamily="50" charset="-128"/>
                    <a:cs typeface="Meiryo UI" panose="020B0604030504040204" pitchFamily="50" charset="-128"/>
                  </a:rPr>
                  <a:t>パソコンやスマホから、</a:t>
                </a:r>
                <a:endParaRPr kumimoji="1"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1000" dirty="0" smtClean="0">
                    <a:latin typeface="メイリオ" panose="020B0604030504040204" pitchFamily="50" charset="-128"/>
                    <a:ea typeface="メイリオ" panose="020B0604030504040204" pitchFamily="50" charset="-128"/>
                    <a:cs typeface="Meiryo UI" panose="020B0604030504040204" pitchFamily="50" charset="-128"/>
                  </a:rPr>
                  <a:t>「ログインなし」で回答できます。</a:t>
                </a:r>
                <a:endParaRPr kumimoji="1"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34" name="二等辺三角形 33"/>
              <p:cNvSpPr/>
              <p:nvPr/>
            </p:nvSpPr>
            <p:spPr>
              <a:xfrm rot="5400000">
                <a:off x="5701311" y="2453269"/>
                <a:ext cx="1139281" cy="283284"/>
              </a:xfrm>
              <a:prstGeom prst="triangle">
                <a:avLst>
                  <a:gd name="adj" fmla="val 50000"/>
                </a:avLst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3687" y="1497024"/>
              <a:ext cx="1981299" cy="1340239"/>
            </a:xfrm>
            <a:prstGeom prst="rect">
              <a:avLst/>
            </a:prstGeom>
          </p:spPr>
        </p:pic>
      </p:grpSp>
      <p:sp>
        <p:nvSpPr>
          <p:cNvPr id="46" name="テキスト ボックス 45"/>
          <p:cNvSpPr txBox="1"/>
          <p:nvPr/>
        </p:nvSpPr>
        <p:spPr>
          <a:xfrm>
            <a:off x="4420700" y="3008889"/>
            <a:ext cx="1876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" dirty="0" err="1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Geppo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から</a:t>
            </a:r>
            <a:endParaRPr kumimoji="1"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アンケートメールが届きます。</a:t>
            </a: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楕円 2"/>
          <p:cNvSpPr/>
          <p:nvPr/>
        </p:nvSpPr>
        <p:spPr>
          <a:xfrm>
            <a:off x="4937934" y="124691"/>
            <a:ext cx="1941210" cy="8546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36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9397</TotalTime>
  <Words>203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HGMaruGothicMPRO</vt:lpstr>
      <vt:lpstr>Meiryo UI</vt:lpstr>
      <vt:lpstr>メイリオ</vt:lpstr>
      <vt:lpstr>游ゴシック</vt:lpstr>
      <vt:lpstr>游ゴシック Light</vt:lpstr>
      <vt:lpstr>Arial</vt:lpstr>
      <vt:lpstr>Calibri</vt:lpstr>
      <vt:lpstr>Calibri Light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Geppo</dc:title>
  <dc:subject/>
  <dc:creator>渡邊大介</dc:creator>
  <cp:keywords/>
  <dc:description/>
  <cp:lastModifiedBy>山我　千夏</cp:lastModifiedBy>
  <cp:revision>151</cp:revision>
  <cp:lastPrinted>2017-09-26T05:38:50Z</cp:lastPrinted>
  <dcterms:created xsi:type="dcterms:W3CDTF">2017-06-30T06:40:26Z</dcterms:created>
  <dcterms:modified xsi:type="dcterms:W3CDTF">2021-02-01T08:16:57Z</dcterms:modified>
  <cp:category/>
</cp:coreProperties>
</file>