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316" r:id="rId5"/>
    <p:sldId id="698" r:id="rId6"/>
    <p:sldId id="318" r:id="rId7"/>
    <p:sldId id="694" r:id="rId8"/>
    <p:sldId id="696" r:id="rId9"/>
    <p:sldId id="329" r:id="rId10"/>
    <p:sldId id="697" r:id="rId11"/>
  </p:sldIdLst>
  <p:sldSz cx="9144000" cy="6858000" type="screen4x3"/>
  <p:notesSz cx="6858000" cy="9144000"/>
  <p:custDataLst>
    <p:tags r:id="rId13"/>
  </p:custDataLst>
  <p:defaultTextStyle>
    <a:defPPr marL="0" marR="0" indent="0" algn="l" defTabSz="6429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66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1607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321457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482186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642915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803643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964372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1125101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12858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87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4"/>
    <a:srgbClr val="5E5E5E"/>
    <a:srgbClr val="D9D9D9"/>
    <a:srgbClr val="002060"/>
    <a:srgbClr val="CFD8DC"/>
    <a:srgbClr val="37474F"/>
    <a:srgbClr val="55BBB3"/>
    <a:srgbClr val="C0C4C6"/>
    <a:srgbClr val="E16B6B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1pPr>
    <a:lvl2pPr indent="160729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2pPr>
    <a:lvl3pPr indent="321457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3pPr>
    <a:lvl4pPr indent="482186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4pPr>
    <a:lvl5pPr indent="642915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5pPr>
    <a:lvl6pPr indent="803643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6pPr>
    <a:lvl7pPr indent="964372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7pPr>
    <a:lvl8pPr indent="1125101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8pPr>
    <a:lvl9pPr indent="1285829" defTabSz="321457" latinLnBrk="0">
      <a:lnSpc>
        <a:spcPct val="117999"/>
      </a:lnSpc>
      <a:defRPr sz="1547">
        <a:latin typeface="+mn-lt"/>
        <a:ea typeface="+mn-ea"/>
        <a:cs typeface="+mn-cs"/>
        <a:sym typeface="ヒラギノ角ゴ ProN W3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6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873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041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349A-D363-A246-B47A-27A6E8AF91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30158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イメージ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イメージ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イメージ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69" y="4473773"/>
            <a:ext cx="7358063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14"/>
          </p:nvPr>
        </p:nvSpPr>
        <p:spPr>
          <a:xfrm>
            <a:off x="892969" y="2979431"/>
            <a:ext cx="7358063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イメージ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7"/>
          <p:cNvSpPr/>
          <p:nvPr/>
        </p:nvSpPr>
        <p:spPr>
          <a:xfrm>
            <a:off x="-1" y="263769"/>
            <a:ext cx="9144001" cy="6330462"/>
          </a:xfrm>
          <a:prstGeom prst="rect">
            <a:avLst/>
          </a:prstGeom>
          <a:solidFill>
            <a:srgbClr val="CFD8DC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118" name="Rectangle 8"/>
          <p:cNvSpPr/>
          <p:nvPr/>
        </p:nvSpPr>
        <p:spPr>
          <a:xfrm>
            <a:off x="-1" y="263768"/>
            <a:ext cx="9144001" cy="675250"/>
          </a:xfrm>
          <a:prstGeom prst="rect">
            <a:avLst/>
          </a:prstGeom>
          <a:solidFill>
            <a:srgbClr val="37474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119" name="Rectangle 13"/>
          <p:cNvSpPr/>
          <p:nvPr/>
        </p:nvSpPr>
        <p:spPr>
          <a:xfrm>
            <a:off x="351692" y="1099129"/>
            <a:ext cx="8440616" cy="50643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pic>
        <p:nvPicPr>
          <p:cNvPr id="120" name="Picture 12" descr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906" y="389562"/>
            <a:ext cx="1269402" cy="4236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5"/>
          <p:cNvSpPr/>
          <p:nvPr/>
        </p:nvSpPr>
        <p:spPr>
          <a:xfrm>
            <a:off x="-1" y="263769"/>
            <a:ext cx="9144001" cy="63304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2203" tIns="42203" rIns="42203" bIns="42203" anchor="ctr"/>
          <a:lstStyle/>
          <a:p>
            <a:pPr defTabSz="914367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186"/>
          </a:p>
        </p:txBody>
      </p:sp>
      <p:sp>
        <p:nvSpPr>
          <p:cNvPr id="8" name="四角形">
            <a:extLst>
              <a:ext uri="{FF2B5EF4-FFF2-40B4-BE49-F238E27FC236}">
                <a16:creationId xmlns:a16="http://schemas.microsoft.com/office/drawing/2014/main" id="{7EBCDE6C-EF82-4E63-8ED9-32154AA1794A}"/>
              </a:ext>
            </a:extLst>
          </p:cNvPr>
          <p:cNvSpPr/>
          <p:nvPr userDrawn="1"/>
        </p:nvSpPr>
        <p:spPr>
          <a:xfrm>
            <a:off x="-1" y="-2976"/>
            <a:ext cx="9144001" cy="892969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9" name="イメージ" descr="イメージ">
            <a:extLst>
              <a:ext uri="{FF2B5EF4-FFF2-40B4-BE49-F238E27FC236}">
                <a16:creationId xmlns:a16="http://schemas.microsoft.com/office/drawing/2014/main" id="{4EF24628-C06B-4D70-A071-0AEDFCCBA1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659" y="231707"/>
            <a:ext cx="1703860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目次">
            <a:extLst>
              <a:ext uri="{FF2B5EF4-FFF2-40B4-BE49-F238E27FC236}">
                <a16:creationId xmlns:a16="http://schemas.microsoft.com/office/drawing/2014/main" id="{C7BCA1C8-6E19-47AF-AAD0-1875083E9C64}"/>
              </a:ext>
            </a:extLst>
          </p:cNvPr>
          <p:cNvSpPr txBox="1"/>
          <p:nvPr userDrawn="1"/>
        </p:nvSpPr>
        <p:spPr>
          <a:xfrm>
            <a:off x="395085" y="255924"/>
            <a:ext cx="3651135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endParaRPr sz="1969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8555484-4009-44EE-8BBF-79359CAA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5" y="265244"/>
            <a:ext cx="4089261" cy="369332"/>
          </a:xfrm>
        </p:spPr>
        <p:txBody>
          <a:bodyPr wrap="none" lIns="0" tIns="0" rIns="0" bIns="0">
            <a:spAutoFit/>
          </a:bodyPr>
          <a:lstStyle>
            <a:lvl1pPr algn="l">
              <a:defRPr sz="24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3" name="スライド番号">
            <a:extLst>
              <a:ext uri="{FF2B5EF4-FFF2-40B4-BE49-F238E27FC236}">
                <a16:creationId xmlns:a16="http://schemas.microsoft.com/office/drawing/2014/main" id="{6A64F4C9-9085-418D-8358-4BE5204E9B6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16" name="Footer Placeholder 9">
            <a:extLst>
              <a:ext uri="{FF2B5EF4-FFF2-40B4-BE49-F238E27FC236}">
                <a16:creationId xmlns:a16="http://schemas.microsoft.com/office/drawing/2014/main" id="{35CA7D96-270C-4E15-B28F-0BD8DBEBDB3F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/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9731855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">
            <a:extLst>
              <a:ext uri="{FF2B5EF4-FFF2-40B4-BE49-F238E27FC236}">
                <a16:creationId xmlns:a16="http://schemas.microsoft.com/office/drawing/2014/main" id="{786A7F40-9C46-4EA5-B53A-A103B05FE404}"/>
              </a:ext>
            </a:extLst>
          </p:cNvPr>
          <p:cNvSpPr/>
          <p:nvPr userDrawn="1"/>
        </p:nvSpPr>
        <p:spPr>
          <a:xfrm>
            <a:off x="-1" y="-2975"/>
            <a:ext cx="9144001" cy="892969"/>
          </a:xfrm>
          <a:prstGeom prst="rect">
            <a:avLst/>
          </a:prstGeom>
          <a:solidFill>
            <a:srgbClr val="55BBB3"/>
          </a:solidFill>
          <a:ln w="12700" cap="flat">
            <a:noFill/>
            <a:miter lim="400000"/>
          </a:ln>
          <a:effectLst/>
        </p:spPr>
        <p:txBody>
          <a:bodyPr wrap="square" lIns="32971" tIns="32971" rIns="32971" bIns="32971" numCol="1" anchor="ctr">
            <a:noAutofit/>
          </a:bodyPr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428"/>
          </a:p>
        </p:txBody>
      </p:sp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1CAAE736-A2EE-48E9-992C-A8EF503E8B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658" y="231707"/>
            <a:ext cx="1703861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0149B33-7702-476F-8277-6FDC5F19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74" y="178595"/>
            <a:ext cx="5853946" cy="47675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8EBA4AE9-2CF0-4848-B6A0-030B8B4D021D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/>
              <a:t>(C) Recruit Co., Ltd. All rights reserved. </a:t>
            </a:r>
          </a:p>
        </p:txBody>
      </p:sp>
      <p:sp>
        <p:nvSpPr>
          <p:cNvPr id="10" name="スライド番号">
            <a:extLst>
              <a:ext uri="{FF2B5EF4-FFF2-40B4-BE49-F238E27FC236}">
                <a16:creationId xmlns:a16="http://schemas.microsoft.com/office/drawing/2014/main" id="{218E0C15-923C-48E2-9118-09A7761E130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2130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">
            <a:extLst>
              <a:ext uri="{FF2B5EF4-FFF2-40B4-BE49-F238E27FC236}">
                <a16:creationId xmlns:a16="http://schemas.microsoft.com/office/drawing/2014/main" id="{000F3E2D-C0A5-4C6F-B4D1-183DD4835B47}"/>
              </a:ext>
            </a:extLst>
          </p:cNvPr>
          <p:cNvSpPr/>
          <p:nvPr/>
        </p:nvSpPr>
        <p:spPr>
          <a:xfrm>
            <a:off x="0" y="-4534"/>
            <a:ext cx="9144000" cy="892969"/>
          </a:xfrm>
          <a:prstGeom prst="rect">
            <a:avLst/>
          </a:prstGeom>
          <a:solidFill>
            <a:srgbClr val="55BBB3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 defTabSz="308048" hangingPunct="0"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160" kern="0">
              <a:solidFill>
                <a:srgbClr val="0BBEB4"/>
              </a:solidFill>
              <a:latin typeface="游ゴシック" panose="020B0400000000000000" pitchFamily="50" charset="-128"/>
              <a:sym typeface="ヒラギノ角ゴ ProN W3"/>
            </a:endParaRPr>
          </a:p>
        </p:txBody>
      </p:sp>
      <p:pic>
        <p:nvPicPr>
          <p:cNvPr id="7" name="イメージ" descr="イメージ">
            <a:extLst>
              <a:ext uri="{FF2B5EF4-FFF2-40B4-BE49-F238E27FC236}">
                <a16:creationId xmlns:a16="http://schemas.microsoft.com/office/drawing/2014/main" id="{06A5F44B-4AA5-4398-A0B0-F748DA637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56982" y="231689"/>
            <a:ext cx="1277895" cy="4236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スライド番号">
            <a:extLst>
              <a:ext uri="{FF2B5EF4-FFF2-40B4-BE49-F238E27FC236}">
                <a16:creationId xmlns:a16="http://schemas.microsoft.com/office/drawing/2014/main" id="{FF6EABCE-277B-44D2-AD56-2329B4B1EA7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50876" y="6514870"/>
            <a:ext cx="278825" cy="27571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/>
          <a:lstStyle>
            <a:lvl1pPr>
              <a:defRPr>
                <a:latin typeface="游ゴシック" panose="020B0400000000000000" pitchFamily="50" charset="-128"/>
              </a:defRPr>
            </a:lvl1pPr>
          </a:lstStyle>
          <a:p>
            <a:pPr algn="r" hangingPunct="0"/>
            <a:fld id="{86CB4B4D-7CA3-9044-876B-883B54F8677D}" type="slidenum">
              <a:rPr lang="en-US" altLang="ja-JP" smtClean="0">
                <a:cs typeface="Calibri" panose="020F0502020204030204" pitchFamily="34" charset="0"/>
              </a:rPr>
              <a:pPr algn="r" hangingPunct="0"/>
              <a:t>‹#›</a:t>
            </a:fld>
            <a:endParaRPr lang="ja-JP" altLang="en-US">
              <a:cs typeface="Calibri" panose="020F050202020403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FC73F-DD43-4EE8-959C-6DE8B970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89" y="230131"/>
            <a:ext cx="4493182" cy="423638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図プレースホルダー 18">
            <a:extLst>
              <a:ext uri="{FF2B5EF4-FFF2-40B4-BE49-F238E27FC236}">
                <a16:creationId xmlns:a16="http://schemas.microsoft.com/office/drawing/2014/main" id="{F3054364-9218-4866-9A6F-B5BC6542D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509" y="1123101"/>
            <a:ext cx="8722984" cy="5480513"/>
          </a:xfrm>
        </p:spPr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CC0E3D55-B6D2-4E06-8396-A4FA93DC2150}"/>
              </a:ext>
            </a:extLst>
          </p:cNvPr>
          <p:cNvSpPr txBox="1"/>
          <p:nvPr userDrawn="1"/>
        </p:nvSpPr>
        <p:spPr>
          <a:xfrm>
            <a:off x="2506019" y="6584539"/>
            <a:ext cx="4131964" cy="18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4110" rIns="24110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633">
                <a:latin typeface="游ゴシック" panose="020B0400000000000000" pitchFamily="50" charset="-128"/>
                <a:ea typeface="游ゴシック" panose="020B0400000000000000" pitchFamily="50" charset="-128"/>
              </a:rPr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42348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</p:spTree>
    <p:extLst>
      <p:ext uri="{BB962C8B-B14F-4D97-AF65-F5344CB8AC3E}">
        <p14:creationId xmlns:p14="http://schemas.microsoft.com/office/powerpoint/2010/main" val="1221399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078" y="80777"/>
            <a:ext cx="6773964" cy="2288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>
              <a:buNone/>
              <a:defRPr sz="1107" b="1" i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defRPr>
            </a:lvl1pPr>
            <a:lvl2pPr marL="422009" indent="0" algn="ctr">
              <a:buNone/>
              <a:defRPr sz="1846"/>
            </a:lvl2pPr>
            <a:lvl3pPr marL="844018" indent="0" algn="ctr">
              <a:buNone/>
              <a:defRPr sz="1661"/>
            </a:lvl3pPr>
            <a:lvl4pPr marL="1266027" indent="0" algn="ctr">
              <a:buNone/>
              <a:defRPr sz="1477"/>
            </a:lvl4pPr>
            <a:lvl5pPr marL="1688037" indent="0" algn="ctr">
              <a:buNone/>
              <a:defRPr sz="1477"/>
            </a:lvl5pPr>
            <a:lvl6pPr marL="2110046" indent="0" algn="ctr">
              <a:buNone/>
              <a:defRPr sz="1477"/>
            </a:lvl6pPr>
            <a:lvl7pPr marL="2532055" indent="0" algn="ctr">
              <a:buNone/>
              <a:defRPr sz="1477"/>
            </a:lvl7pPr>
            <a:lvl8pPr marL="2954064" indent="0" algn="ctr">
              <a:buNone/>
              <a:defRPr sz="1477"/>
            </a:lvl8pPr>
            <a:lvl9pPr marL="3376073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8127" y="6433353"/>
            <a:ext cx="414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6482" y="6433353"/>
            <a:ext cx="1096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7">
                <a:solidFill>
                  <a:srgbClr val="37474F"/>
                </a:solidFill>
              </a:defRPr>
            </a:lvl1pPr>
          </a:lstStyle>
          <a:p>
            <a:fld id="{66DCAD7C-F911-9F49-9CD8-C4F52DC719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2078" y="300649"/>
            <a:ext cx="6773964" cy="376017"/>
          </a:xfrm>
          <a:prstGeom prst="rect">
            <a:avLst/>
          </a:prstGeom>
        </p:spPr>
        <p:txBody>
          <a:bodyPr/>
          <a:lstStyle>
            <a:lvl1pPr>
              <a:defRPr sz="1661" b="1" i="0">
                <a:solidFill>
                  <a:schemeClr val="bg1"/>
                </a:solidFill>
                <a:latin typeface="HGMaruGothicMPRO" charset="-128"/>
                <a:ea typeface="HGMaruGothicMPRO" charset="-128"/>
                <a:cs typeface="HGMaruGothicMPRO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61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1"/>
          </a:p>
        </p:txBody>
      </p:sp>
    </p:spTree>
    <p:extLst>
      <p:ext uri="{BB962C8B-B14F-4D97-AF65-F5344CB8AC3E}">
        <p14:creationId xmlns:p14="http://schemas.microsoft.com/office/powerpoint/2010/main" val="33693771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">
            <a:extLst>
              <a:ext uri="{FF2B5EF4-FFF2-40B4-BE49-F238E27FC236}">
                <a16:creationId xmlns:a16="http://schemas.microsoft.com/office/drawing/2014/main" id="{E73B259F-7EEC-45EE-8F52-720326A555BC}"/>
              </a:ext>
            </a:extLst>
          </p:cNvPr>
          <p:cNvSpPr/>
          <p:nvPr userDrawn="1"/>
        </p:nvSpPr>
        <p:spPr>
          <a:xfrm>
            <a:off x="-1" y="-2977"/>
            <a:ext cx="9144001" cy="6863954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4" name="イメージ" descr="イメージ">
            <a:extLst>
              <a:ext uri="{FF2B5EF4-FFF2-40B4-BE49-F238E27FC236}">
                <a16:creationId xmlns:a16="http://schemas.microsoft.com/office/drawing/2014/main" id="{3333FFB4-7741-4503-9E83-391F7F7390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96" y="2153510"/>
            <a:ext cx="3425036" cy="1141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7" descr="Picture 7">
            <a:extLst>
              <a:ext uri="{FF2B5EF4-FFF2-40B4-BE49-F238E27FC236}">
                <a16:creationId xmlns:a16="http://schemas.microsoft.com/office/drawing/2014/main" id="{3805C908-5859-492C-84A3-DD451089F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293" y="1833238"/>
            <a:ext cx="4122754" cy="256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図 1" descr="図 1">
            <a:extLst>
              <a:ext uri="{FF2B5EF4-FFF2-40B4-BE49-F238E27FC236}">
                <a16:creationId xmlns:a16="http://schemas.microsoft.com/office/drawing/2014/main" id="{80C9FEF1-260F-4BCD-84FA-568186F69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02" y="4581021"/>
            <a:ext cx="574904" cy="6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Picture 2">
            <a:extLst>
              <a:ext uri="{FF2B5EF4-FFF2-40B4-BE49-F238E27FC236}">
                <a16:creationId xmlns:a16="http://schemas.microsoft.com/office/drawing/2014/main" id="{E9C48300-D88B-452A-8F08-4F28C3CC9A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47" y="4581021"/>
            <a:ext cx="675250" cy="675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B42F2804-FD78-4801-A9E8-C4D1C5D821B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84" y="4712100"/>
            <a:ext cx="1051976" cy="4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7153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">
            <a:extLst>
              <a:ext uri="{FF2B5EF4-FFF2-40B4-BE49-F238E27FC236}">
                <a16:creationId xmlns:a16="http://schemas.microsoft.com/office/drawing/2014/main" id="{E9D97FD3-A3EB-4170-B945-A9E5CE36649B}"/>
              </a:ext>
            </a:extLst>
          </p:cNvPr>
          <p:cNvSpPr/>
          <p:nvPr userDrawn="1"/>
        </p:nvSpPr>
        <p:spPr>
          <a:xfrm>
            <a:off x="-1" y="-2977"/>
            <a:ext cx="9144001" cy="6863954"/>
          </a:xfrm>
          <a:prstGeom prst="rect">
            <a:avLst/>
          </a:prstGeom>
          <a:solidFill>
            <a:srgbClr val="55BBB3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>
                <a:solidFill>
                  <a:srgbClr val="0BBEB4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 sz="1547"/>
          </a:p>
        </p:txBody>
      </p:sp>
      <p:pic>
        <p:nvPicPr>
          <p:cNvPr id="6" name="イメージ" descr="イメージ">
            <a:extLst>
              <a:ext uri="{FF2B5EF4-FFF2-40B4-BE49-F238E27FC236}">
                <a16:creationId xmlns:a16="http://schemas.microsoft.com/office/drawing/2014/main" id="{30E3A4A0-2D6F-4AF3-B046-9AB95F23E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6732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003299" y="2763862"/>
            <a:ext cx="5349890" cy="13301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F3D019E-C4F7-4279-8F91-9DDC7E12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035" y="3229592"/>
            <a:ext cx="4293167" cy="389530"/>
          </a:xfrm>
        </p:spPr>
        <p:txBody>
          <a:bodyPr wrap="none" lIns="0" tIns="0" rIns="0" bIns="0">
            <a:spAutoFit/>
          </a:bodyPr>
          <a:lstStyle>
            <a:lvl1pPr>
              <a:defRPr sz="2531" b="1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839F4FB-A6E8-4400-9849-C60ECC3A81C2}"/>
              </a:ext>
            </a:extLst>
          </p:cNvPr>
          <p:cNvSpPr txBox="1"/>
          <p:nvPr userDrawn="1"/>
        </p:nvSpPr>
        <p:spPr>
          <a:xfrm>
            <a:off x="2029254" y="6573286"/>
            <a:ext cx="5085494" cy="21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9673" rIns="29673" anchor="ctr">
            <a:spAutoFit/>
          </a:bodyPr>
          <a:lstStyle>
            <a:lvl1pPr defTabSz="914400">
              <a:defRPr sz="1200">
                <a:solidFill>
                  <a:srgbClr val="88888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en-US" sz="779">
                <a:solidFill>
                  <a:schemeClr val="bg1"/>
                </a:solidFill>
              </a:rPr>
              <a:t>(C) Recruit Co., Ltd.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69191955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イメージ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イメージ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34165" y="6536531"/>
            <a:ext cx="270908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D2EF62F-4645-3B8F-5582-ABAAA5CB5D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701230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22" imgW="624" imgH="623" progId="TCLayout.ActiveDocument.1">
                  <p:embed/>
                </p:oleObj>
              </mc:Choice>
              <mc:Fallback>
                <p:oleObj name="think-cell スライド" r:id="rId22" imgW="624" imgH="6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2EF62F-4645-3B8F-5582-ABAAA5CB5D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4410121" y="6536531"/>
            <a:ext cx="318998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本文レベル1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3" r:id="rId14"/>
    <p:sldLayoutId id="2147483714" r:id="rId15"/>
    <p:sldLayoutId id="2147483715" r:id="rId16"/>
    <p:sldLayoutId id="2147483716" r:id="rId17"/>
    <p:sldLayoutId id="2147483717" r:id="rId18"/>
    <p:sldLayoutId id="2147483678" r:id="rId19"/>
  </p:sldLayoutIdLst>
  <p:transition spd="med"/>
  <p:hf hdr="0" ftr="0" dt="0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47628-DA5D-4908-96A7-29DF0B0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21" y="3231996"/>
            <a:ext cx="3847207" cy="384721"/>
          </a:xfrm>
        </p:spPr>
        <p:txBody>
          <a:bodyPr/>
          <a:lstStyle/>
          <a:p>
            <a:r>
              <a:rPr kumimoji="1" lang="ja-JP" altLang="en-US" sz="2500">
                <a:latin typeface="游ゴシック"/>
                <a:ea typeface="游ゴシック"/>
              </a:rPr>
              <a:t>５．回答催促・リマインド</a:t>
            </a:r>
          </a:p>
        </p:txBody>
      </p:sp>
    </p:spTree>
    <p:extLst>
      <p:ext uri="{BB962C8B-B14F-4D97-AF65-F5344CB8AC3E}">
        <p14:creationId xmlns:p14="http://schemas.microsoft.com/office/powerpoint/2010/main" val="1989955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cs typeface="HGMaruGothicMPRO" charset="-128"/>
              </a:rPr>
              <a:t>組織サーベイの回答状況確認</a:t>
            </a:r>
            <a:r>
              <a:rPr lang="en-US" altLang="ja-JP">
                <a:cs typeface="HGMaruGothicMPRO" charset="-128"/>
              </a:rPr>
              <a:t>/</a:t>
            </a:r>
            <a:r>
              <a:rPr lang="ja-JP" altLang="en-US">
                <a:cs typeface="HGMaruGothicMPRO" charset="-128"/>
              </a:rPr>
              <a:t>リマインド</a:t>
            </a:r>
            <a:endParaRPr lang="en-US">
              <a:cs typeface="HGMaruGothicMPRO" charset="-128"/>
            </a:endParaRPr>
          </a:p>
        </p:txBody>
      </p:sp>
      <p:sp>
        <p:nvSpPr>
          <p:cNvPr id="7" name="テキスト ボックス 14">
            <a:extLst>
              <a:ext uri="{FF2B5EF4-FFF2-40B4-BE49-F238E27FC236}">
                <a16:creationId xmlns:a16="http://schemas.microsoft.com/office/drawing/2014/main" id="{0F040F56-99E7-4507-8592-6EBA609B197A}"/>
              </a:ext>
            </a:extLst>
          </p:cNvPr>
          <p:cNvSpPr txBox="1"/>
          <p:nvPr/>
        </p:nvSpPr>
        <p:spPr>
          <a:xfrm>
            <a:off x="445665" y="1274645"/>
            <a:ext cx="8252672" cy="37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846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回答状況の進捗確認</a:t>
            </a:r>
            <a:endParaRPr lang="en-US" altLang="ja-JP" sz="1846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19" name="テキスト ボックス 14">
            <a:extLst>
              <a:ext uri="{FF2B5EF4-FFF2-40B4-BE49-F238E27FC236}">
                <a16:creationId xmlns:a16="http://schemas.microsoft.com/office/drawing/2014/main" id="{56A94CBF-5D9E-4174-AE43-9F538C330C81}"/>
              </a:ext>
            </a:extLst>
          </p:cNvPr>
          <p:cNvSpPr txBox="1"/>
          <p:nvPr/>
        </p:nvSpPr>
        <p:spPr>
          <a:xfrm>
            <a:off x="657454" y="1806545"/>
            <a:ext cx="78240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設定完了後はサーベイ履歴から、ステータスや回答進捗が確認頂けます。</a:t>
            </a:r>
            <a:endParaRPr lang="en-US" altLang="ja-JP" sz="1600" dirty="0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26B152B-AE7A-4DAF-8952-F70A6E958ED7}"/>
              </a:ext>
            </a:extLst>
          </p:cNvPr>
          <p:cNvSpPr/>
          <p:nvPr/>
        </p:nvSpPr>
        <p:spPr>
          <a:xfrm>
            <a:off x="938540" y="5307705"/>
            <a:ext cx="7435280" cy="1208509"/>
          </a:xfrm>
          <a:prstGeom prst="rect">
            <a:avLst/>
          </a:prstGeom>
          <a:solidFill>
            <a:schemeClr val="bg1"/>
          </a:solidFill>
          <a:ln w="28575"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/>
            <a:r>
              <a:rPr lang="ja-JP" altLang="en-US" sz="1400">
                <a:solidFill>
                  <a:srgbClr val="37474F"/>
                </a:solidFill>
                <a:latin typeface="游ゴシック"/>
                <a:ea typeface="游ゴシック"/>
              </a:rPr>
              <a:t>「ステータス」が「設定中」であれば設定を変更することができます。</a:t>
            </a:r>
            <a:b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400" dirty="0">
                <a:solidFill>
                  <a:srgbClr val="37474F"/>
                </a:solidFill>
                <a:latin typeface="游ゴシック"/>
                <a:ea typeface="游ゴシック"/>
              </a:rPr>
              <a:t>※</a:t>
            </a:r>
            <a:r>
              <a:rPr lang="ja-JP" altLang="en-US" sz="1400">
                <a:solidFill>
                  <a:srgbClr val="37474F"/>
                </a:solidFill>
                <a:latin typeface="游ゴシック"/>
                <a:ea typeface="游ゴシック"/>
              </a:rPr>
              <a:t>「修正／変更」の場合は、「開始日」に設定した前日までに行ってください。</a:t>
            </a:r>
            <a:b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400" dirty="0">
                <a:solidFill>
                  <a:srgbClr val="FF0000"/>
                </a:solidFill>
                <a:latin typeface="游ゴシック"/>
                <a:ea typeface="游ゴシック"/>
              </a:rPr>
              <a:t>※</a:t>
            </a:r>
            <a:r>
              <a:rPr lang="en-US" altLang="ja-JP" sz="1400" u="sng" err="1">
                <a:solidFill>
                  <a:srgbClr val="FF0000"/>
                </a:solidFill>
                <a:latin typeface="游ゴシック"/>
                <a:ea typeface="游ゴシック"/>
              </a:rPr>
              <a:t>配信開始日</a:t>
            </a:r>
            <a:r>
              <a:rPr lang="ja-JP" altLang="en-US" sz="1400" u="sng">
                <a:solidFill>
                  <a:srgbClr val="FF0000"/>
                </a:solidFill>
                <a:latin typeface="游ゴシック"/>
                <a:ea typeface="游ゴシック"/>
              </a:rPr>
              <a:t>の</a:t>
            </a:r>
            <a:r>
              <a:rPr lang="en-US" altLang="ja-JP" sz="1400" u="sng" dirty="0">
                <a:solidFill>
                  <a:srgbClr val="FF0000"/>
                </a:solidFill>
                <a:latin typeface="游ゴシック"/>
                <a:ea typeface="游ゴシック"/>
              </a:rPr>
              <a:t>00:00</a:t>
            </a:r>
            <a:r>
              <a:rPr lang="ja-JP" altLang="en-US" sz="1400" u="sng">
                <a:solidFill>
                  <a:srgbClr val="FF0000"/>
                </a:solidFill>
                <a:latin typeface="游ゴシック"/>
                <a:ea typeface="游ゴシック"/>
              </a:rPr>
              <a:t>以降は設定の変更ができませんのでご注意ください。</a:t>
            </a:r>
            <a:endParaRPr lang="en-US" altLang="ja-JP" sz="1400" u="sng" dirty="0">
              <a:solidFill>
                <a:srgbClr val="FF0000"/>
              </a:solidFill>
              <a:latin typeface="游ゴシック"/>
              <a:ea typeface="游ゴシック"/>
            </a:endParaRPr>
          </a:p>
          <a:p>
            <a:pPr algn="l"/>
            <a:r>
              <a:rPr lang="ja-JP" altLang="en-US" sz="1400">
                <a:solidFill>
                  <a:srgbClr val="FF0000"/>
                </a:solidFill>
                <a:latin typeface="游ゴシック"/>
                <a:ea typeface="游ゴシック"/>
              </a:rPr>
              <a:t>※</a:t>
            </a:r>
            <a:r>
              <a:rPr lang="ja-JP" altLang="en-US" sz="1400" u="sng">
                <a:solidFill>
                  <a:srgbClr val="FF0000"/>
                </a:solidFill>
                <a:latin typeface="游ゴシック"/>
                <a:ea typeface="游ゴシック"/>
              </a:rPr>
              <a:t>組織情報・従業員情報（CSV）の変更も配信開始日の00:00以降は反映されません。</a:t>
            </a:r>
            <a:endParaRPr lang="ja-JP" altLang="en-US" sz="1400">
              <a:solidFill>
                <a:srgbClr val="FF0000"/>
              </a:solidFill>
              <a:latin typeface="游ゴシック"/>
              <a:ea typeface="游ゴシック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F68B84-805B-4DAD-AC11-7C90E66F4DC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2</a:t>
            </a:fld>
            <a:endParaRPr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D27711B-2792-B0B8-84DD-D654C2E88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" y="2423593"/>
            <a:ext cx="4782073" cy="2710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1A623-2AA9-C289-19BB-40500D4E2416}"/>
              </a:ext>
            </a:extLst>
          </p:cNvPr>
          <p:cNvSpPr txBox="1"/>
          <p:nvPr/>
        </p:nvSpPr>
        <p:spPr>
          <a:xfrm>
            <a:off x="4879911" y="2973550"/>
            <a:ext cx="4259423" cy="16106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 defTabSz="584200"/>
            <a:r>
              <a:rPr lang="ja-JP" sz="1400">
                <a:solidFill>
                  <a:srgbClr val="37474F"/>
                </a:solidFill>
                <a:latin typeface="Yu Gothic"/>
                <a:ea typeface="Yu Gothic"/>
              </a:rPr>
              <a:t>「ステータス」は</a:t>
            </a:r>
            <a:r>
              <a:rPr lang="en-US" altLang="ja-JP" sz="1400" dirty="0">
                <a:solidFill>
                  <a:srgbClr val="37474F"/>
                </a:solidFill>
                <a:latin typeface="Yu Gothic"/>
                <a:ea typeface="游ゴシック"/>
              </a:rPr>
              <a:t>3</a:t>
            </a:r>
            <a:r>
              <a:rPr lang="ja-JP" sz="1400">
                <a:solidFill>
                  <a:srgbClr val="37474F"/>
                </a:solidFill>
                <a:latin typeface="Yu Gothic"/>
                <a:ea typeface="Yu Gothic"/>
              </a:rPr>
              <a:t>種類あり</a:t>
            </a:r>
            <a:endParaRPr lang="en-US" altLang="ja-JP" sz="1400">
              <a:latin typeface="Yu Gothic"/>
              <a:ea typeface="Yu Gothic"/>
            </a:endParaRPr>
          </a:p>
          <a:p>
            <a:pPr algn="l" defTabSz="584200"/>
            <a:r>
              <a:rPr lang="ja-JP" sz="1400">
                <a:solidFill>
                  <a:srgbClr val="37474F"/>
                </a:solidFill>
                <a:latin typeface="Yu Gothic"/>
                <a:ea typeface="Yu Gothic"/>
              </a:rPr>
              <a:t>「開始日／終了日」によって内容が変わります。</a:t>
            </a:r>
            <a:endParaRPr lang="en-US" altLang="ja-JP" sz="1400">
              <a:latin typeface="Yu Gothic"/>
              <a:ea typeface="Yu Gothic"/>
            </a:endParaRPr>
          </a:p>
          <a:p>
            <a:pPr algn="l" defTabSz="584200"/>
            <a:endParaRPr lang="ja-JP" altLang="en-US" sz="1400" dirty="0">
              <a:solidFill>
                <a:srgbClr val="37474F"/>
              </a:solidFill>
              <a:latin typeface="Yu Gothic"/>
              <a:ea typeface="Yu Gothic"/>
            </a:endParaRPr>
          </a:p>
          <a:p>
            <a:pPr algn="l" defTabSz="584200"/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設定中：開始前日の</a:t>
            </a:r>
            <a:r>
              <a:rPr lang="en-US" sz="1400" dirty="0">
                <a:solidFill>
                  <a:srgbClr val="37474F"/>
                </a:solidFill>
                <a:latin typeface="Yu Gothic"/>
              </a:rPr>
              <a:t>23:59</a:t>
            </a:r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まで</a:t>
            </a:r>
            <a:r>
              <a:rPr lang="en-US" sz="1400" dirty="0">
                <a:latin typeface="Yu Gothic"/>
                <a:ea typeface="游ゴシック"/>
              </a:rPr>
              <a:t>​</a:t>
            </a:r>
            <a:br>
              <a:rPr lang="en-US" altLang="ja-JP" sz="1400" dirty="0">
                <a:latin typeface="Yu Gothic"/>
                <a:ea typeface="游ゴシック"/>
              </a:rPr>
            </a:br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実施中：回答期間中</a:t>
            </a:r>
            <a:endParaRPr lang="en-US" altLang="ja-JP" sz="1400">
              <a:latin typeface="Yu Gothic"/>
              <a:ea typeface="Yu Gothic"/>
            </a:endParaRPr>
          </a:p>
          <a:p>
            <a:pPr algn="l" defTabSz="584200"/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　　　　（開始日の</a:t>
            </a:r>
            <a:r>
              <a:rPr lang="en-US" sz="1400" dirty="0">
                <a:solidFill>
                  <a:srgbClr val="37474F"/>
                </a:solidFill>
                <a:latin typeface="Yu Gothic"/>
              </a:rPr>
              <a:t>00:00</a:t>
            </a:r>
            <a:r>
              <a:rPr lang="ja-JP" altLang="en-US" sz="1400">
                <a:solidFill>
                  <a:srgbClr val="37474F"/>
                </a:solidFill>
                <a:ea typeface="Yu Gothic"/>
              </a:rPr>
              <a:t>から</a:t>
            </a:r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終了日の</a:t>
            </a:r>
            <a:r>
              <a:rPr lang="en-US" sz="1400" dirty="0">
                <a:solidFill>
                  <a:srgbClr val="37474F"/>
                </a:solidFill>
                <a:latin typeface="Yu Gothic"/>
              </a:rPr>
              <a:t>23:59</a:t>
            </a:r>
            <a:r>
              <a:rPr lang="ja-JP" altLang="en-US" sz="1400">
                <a:solidFill>
                  <a:srgbClr val="37474F"/>
                </a:solidFill>
                <a:ea typeface="Yu Gothic"/>
              </a:rPr>
              <a:t>まで</a:t>
            </a:r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）</a:t>
            </a:r>
            <a:r>
              <a:rPr lang="en-US" sz="1400" dirty="0">
                <a:latin typeface="Yu Gothic"/>
                <a:ea typeface="游ゴシック"/>
              </a:rPr>
              <a:t>​</a:t>
            </a:r>
            <a:br>
              <a:rPr lang="en-US" altLang="ja-JP" sz="1400" dirty="0">
                <a:latin typeface="Yu Gothic"/>
                <a:ea typeface="游ゴシック"/>
              </a:rPr>
            </a:br>
            <a:r>
              <a:rPr lang="ja-JP" altLang="en-US" sz="1400">
                <a:solidFill>
                  <a:srgbClr val="37474F"/>
                </a:solidFill>
                <a:latin typeface="Yu Gothic"/>
                <a:ea typeface="Yu Gothic"/>
              </a:rPr>
              <a:t>終了　：終了日後</a:t>
            </a:r>
            <a:endParaRPr lang="en-US" sz="1400">
              <a:latin typeface="Yu Gothic"/>
              <a:ea typeface="Yu Gothic"/>
            </a:endParaRPr>
          </a:p>
        </p:txBody>
      </p:sp>
    </p:spTree>
    <p:extLst>
      <p:ext uri="{BB962C8B-B14F-4D97-AF65-F5344CB8AC3E}">
        <p14:creationId xmlns:p14="http://schemas.microsoft.com/office/powerpoint/2010/main" val="9869609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2"/>
          <a:stretch/>
        </p:blipFill>
        <p:spPr>
          <a:xfrm>
            <a:off x="282079" y="3778649"/>
            <a:ext cx="4636777" cy="974507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91029371-D5D1-4C86-88E3-38841D723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組織サーベイの回答状況確認</a:t>
            </a:r>
            <a:r>
              <a:rPr lang="en-US" altLang="ja-JP"/>
              <a:t>/</a:t>
            </a:r>
            <a:r>
              <a:rPr lang="ja-JP" altLang="en-US"/>
              <a:t>リマインド</a:t>
            </a:r>
          </a:p>
        </p:txBody>
      </p:sp>
      <p:sp>
        <p:nvSpPr>
          <p:cNvPr id="22" name="正方形/長方形 19"/>
          <p:cNvSpPr/>
          <p:nvPr/>
        </p:nvSpPr>
        <p:spPr>
          <a:xfrm>
            <a:off x="207179" y="2458331"/>
            <a:ext cx="8778240" cy="2762383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88"/>
          <a:stretch/>
        </p:blipFill>
        <p:spPr>
          <a:xfrm>
            <a:off x="282079" y="2621320"/>
            <a:ext cx="4636777" cy="117983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3240" r="8462" b="9463"/>
          <a:stretch/>
        </p:blipFill>
        <p:spPr>
          <a:xfrm>
            <a:off x="4786134" y="2650162"/>
            <a:ext cx="4066841" cy="1925995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>
            <a:off x="3880124" y="3371965"/>
            <a:ext cx="736636" cy="4066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5"/>
          </a:p>
        </p:txBody>
      </p:sp>
      <p:sp>
        <p:nvSpPr>
          <p:cNvPr id="5" name="正方形/長方形 4"/>
          <p:cNvSpPr/>
          <p:nvPr/>
        </p:nvSpPr>
        <p:spPr>
          <a:xfrm>
            <a:off x="2498128" y="3394471"/>
            <a:ext cx="1169705" cy="384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215"/>
          </a:p>
        </p:txBody>
      </p:sp>
      <p:sp>
        <p:nvSpPr>
          <p:cNvPr id="14" name="テキスト ボックス 14">
            <a:extLst>
              <a:ext uri="{FF2B5EF4-FFF2-40B4-BE49-F238E27FC236}">
                <a16:creationId xmlns:a16="http://schemas.microsoft.com/office/drawing/2014/main" id="{F4FF0E49-E95E-4F70-A5D1-8E350F334A9D}"/>
              </a:ext>
            </a:extLst>
          </p:cNvPr>
          <p:cNvSpPr txBox="1"/>
          <p:nvPr/>
        </p:nvSpPr>
        <p:spPr>
          <a:xfrm>
            <a:off x="445665" y="1297972"/>
            <a:ext cx="8252672" cy="376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846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未回答者へのリマインド</a:t>
            </a:r>
            <a:endParaRPr lang="en-US" altLang="ja-JP" sz="1846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EC3A734-221C-4E6B-8099-28D3172341B6}"/>
              </a:ext>
            </a:extLst>
          </p:cNvPr>
          <p:cNvSpPr txBox="1"/>
          <p:nvPr/>
        </p:nvSpPr>
        <p:spPr>
          <a:xfrm>
            <a:off x="1182300" y="1923177"/>
            <a:ext cx="731081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altLang="en-US" sz="1600" dirty="0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サーベイに未回答の方へリマインドメールの送信が行えます。</a:t>
            </a:r>
            <a:endParaRPr lang="en-US" altLang="ja-JP" sz="1600" dirty="0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59A62E8-6921-47F1-A241-41036BDD8C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38758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C3695-85DF-4223-965A-DE9A1947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回答率を上げるためのフォロー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EB1BB-3A27-48CA-5431-773AC5A86B9C}"/>
              </a:ext>
            </a:extLst>
          </p:cNvPr>
          <p:cNvSpPr txBox="1"/>
          <p:nvPr/>
        </p:nvSpPr>
        <p:spPr>
          <a:xfrm>
            <a:off x="249674" y="1119637"/>
            <a:ext cx="864465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組織サーベイ＞組織別レポートで組織ごとの回答率がご確認いただけます</a:t>
            </a:r>
          </a:p>
        </p:txBody>
      </p:sp>
      <p:sp>
        <p:nvSpPr>
          <p:cNvPr id="3" name="Google Shape;891;p100">
            <a:extLst>
              <a:ext uri="{FF2B5EF4-FFF2-40B4-BE49-F238E27FC236}">
                <a16:creationId xmlns:a16="http://schemas.microsoft.com/office/drawing/2014/main" id="{AB65CF93-0C55-2658-0BFD-4389D81AE71A}"/>
              </a:ext>
            </a:extLst>
          </p:cNvPr>
          <p:cNvSpPr/>
          <p:nvPr/>
        </p:nvSpPr>
        <p:spPr>
          <a:xfrm>
            <a:off x="4295745" y="5503097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4" name="Google Shape;892;p100">
            <a:extLst>
              <a:ext uri="{FF2B5EF4-FFF2-40B4-BE49-F238E27FC236}">
                <a16:creationId xmlns:a16="http://schemas.microsoft.com/office/drawing/2014/main" id="{7827E5B2-A733-39A5-0DC3-DE3C0D24E9FA}"/>
              </a:ext>
            </a:extLst>
          </p:cNvPr>
          <p:cNvSpPr txBox="1"/>
          <p:nvPr/>
        </p:nvSpPr>
        <p:spPr>
          <a:xfrm>
            <a:off x="1152977" y="5879313"/>
            <a:ext cx="7299683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回答進捗の悪い組織を把握し</a:t>
            </a: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組織長または従業員にお声がけをお願いします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A2C1D3-3688-2C6A-4781-DB9EEF82F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85" r="1250" b="5003"/>
          <a:stretch/>
        </p:blipFill>
        <p:spPr>
          <a:xfrm>
            <a:off x="691339" y="1642069"/>
            <a:ext cx="7761322" cy="376279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99E666-D91B-F75F-D281-5A68A0458211}"/>
              </a:ext>
            </a:extLst>
          </p:cNvPr>
          <p:cNvSpPr/>
          <p:nvPr/>
        </p:nvSpPr>
        <p:spPr>
          <a:xfrm>
            <a:off x="3026165" y="2956265"/>
            <a:ext cx="754602" cy="2448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  <a:sym typeface="ヒラギノ角ゴ ProN W6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4E138F-C84C-EC2E-B3CC-DB101FC868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833" b="1218"/>
          <a:stretch/>
        </p:blipFill>
        <p:spPr>
          <a:xfrm>
            <a:off x="6048277" y="-17756"/>
            <a:ext cx="3095723" cy="301114"/>
          </a:xfrm>
          <a:prstGeom prst="rect">
            <a:avLst/>
          </a:prstGeom>
        </p:spPr>
      </p:pic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0D3B1C6-4EFC-9547-0A67-36868A805F3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414430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4C3695-85DF-4223-965A-DE9A1947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回答率を上げるためのフォロー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9EB1BB-3A27-48CA-5431-773AC5A86B9C}"/>
              </a:ext>
            </a:extLst>
          </p:cNvPr>
          <p:cNvSpPr txBox="1"/>
          <p:nvPr/>
        </p:nvSpPr>
        <p:spPr>
          <a:xfrm>
            <a:off x="4539074" y="1762277"/>
            <a:ext cx="45985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組織サーベイ＞サーベイ一覧＞回答結果</a:t>
            </a:r>
            <a:r>
              <a:rPr kumimoji="0" lang="en-US" altLang="ja-JP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CSV</a:t>
            </a: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出力（従業員別）</a:t>
            </a: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から従業員ごとの回答結果をご確認いただけます</a:t>
            </a:r>
          </a:p>
        </p:txBody>
      </p:sp>
      <p:sp>
        <p:nvSpPr>
          <p:cNvPr id="3" name="Google Shape;891;p100">
            <a:extLst>
              <a:ext uri="{FF2B5EF4-FFF2-40B4-BE49-F238E27FC236}">
                <a16:creationId xmlns:a16="http://schemas.microsoft.com/office/drawing/2014/main" id="{AB65CF93-0C55-2658-0BFD-4389D81AE71A}"/>
              </a:ext>
            </a:extLst>
          </p:cNvPr>
          <p:cNvSpPr/>
          <p:nvPr/>
        </p:nvSpPr>
        <p:spPr>
          <a:xfrm>
            <a:off x="6504521" y="5444374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4" name="Google Shape;892;p100">
            <a:extLst>
              <a:ext uri="{FF2B5EF4-FFF2-40B4-BE49-F238E27FC236}">
                <a16:creationId xmlns:a16="http://schemas.microsoft.com/office/drawing/2014/main" id="{7827E5B2-A733-39A5-0DC3-DE3C0D24E9FA}"/>
              </a:ext>
            </a:extLst>
          </p:cNvPr>
          <p:cNvSpPr txBox="1"/>
          <p:nvPr/>
        </p:nvSpPr>
        <p:spPr>
          <a:xfrm>
            <a:off x="4683331" y="5894723"/>
            <a:ext cx="4417555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回答データがない方</a:t>
            </a:r>
            <a:r>
              <a:rPr kumimoji="0" lang="ja-JP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6D"/>
                </a:highlight>
                <a:uLnTx/>
                <a:uFillTx/>
                <a:latin typeface="游ゴシック"/>
                <a:ea typeface="游ゴシック"/>
                <a:sym typeface="ヒラギノ角ゴ ProN W6"/>
              </a:rPr>
              <a:t>にお声がけをお願いします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A2DFB5C-678E-04A2-1A66-19D195DFA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76" y="2537858"/>
            <a:ext cx="4204707" cy="266158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E66653E-A342-865A-355E-EC23FBC464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435" b="9955"/>
          <a:stretch/>
        </p:blipFill>
        <p:spPr>
          <a:xfrm>
            <a:off x="6076032" y="-17756"/>
            <a:ext cx="3067968" cy="274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0776810-81DF-942C-E766-5B328AA32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605" t="14276" r="8991" b="8369"/>
          <a:stretch/>
        </p:blipFill>
        <p:spPr>
          <a:xfrm>
            <a:off x="249674" y="2537858"/>
            <a:ext cx="3883521" cy="2623755"/>
          </a:xfrm>
          <a:prstGeom prst="rect">
            <a:avLst/>
          </a:prstGeom>
        </p:spPr>
      </p:pic>
      <p:sp>
        <p:nvSpPr>
          <p:cNvPr id="15" name="正方形/長方形 6">
            <a:extLst>
              <a:ext uri="{FF2B5EF4-FFF2-40B4-BE49-F238E27FC236}">
                <a16:creationId xmlns:a16="http://schemas.microsoft.com/office/drawing/2014/main" id="{86B979C0-B7EB-B49E-1187-43E294B0E3CA}"/>
              </a:ext>
            </a:extLst>
          </p:cNvPr>
          <p:cNvSpPr/>
          <p:nvPr/>
        </p:nvSpPr>
        <p:spPr>
          <a:xfrm>
            <a:off x="1878034" y="3519841"/>
            <a:ext cx="452044" cy="1572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  <a:sym typeface="ヒラギノ角ゴ ProN W6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8F56876-315A-E26A-34ED-D611DAB52F46}"/>
              </a:ext>
            </a:extLst>
          </p:cNvPr>
          <p:cNvSpPr txBox="1"/>
          <p:nvPr/>
        </p:nvSpPr>
        <p:spPr>
          <a:xfrm>
            <a:off x="0" y="1762277"/>
            <a:ext cx="459857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組織サーベイ＞組織別レポート</a:t>
            </a: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sym typeface="ヒラギノ角ゴ ProN W6"/>
              </a:rPr>
              <a:t>から組織ごとの回答率がご確認いただけます</a:t>
            </a:r>
          </a:p>
        </p:txBody>
      </p:sp>
      <p:sp>
        <p:nvSpPr>
          <p:cNvPr id="14" name="Google Shape;891;p100">
            <a:extLst>
              <a:ext uri="{FF2B5EF4-FFF2-40B4-BE49-F238E27FC236}">
                <a16:creationId xmlns:a16="http://schemas.microsoft.com/office/drawing/2014/main" id="{568189FB-DAF5-9766-7554-F43C9C2028C9}"/>
              </a:ext>
            </a:extLst>
          </p:cNvPr>
          <p:cNvSpPr/>
          <p:nvPr/>
        </p:nvSpPr>
        <p:spPr>
          <a:xfrm>
            <a:off x="1821190" y="5444374"/>
            <a:ext cx="775173" cy="376217"/>
          </a:xfrm>
          <a:prstGeom prst="downArrow">
            <a:avLst>
              <a:gd name="adj1" fmla="val 36207"/>
              <a:gd name="adj2" fmla="val 50000"/>
            </a:avLst>
          </a:prstGeom>
          <a:solidFill>
            <a:srgbClr val="55BBB3"/>
          </a:solidFill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endParaRPr kumimoji="0" sz="154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sym typeface="ヒラギノ角ゴ ProN W6"/>
            </a:endParaRPr>
          </a:p>
        </p:txBody>
      </p:sp>
      <p:sp>
        <p:nvSpPr>
          <p:cNvPr id="16" name="Google Shape;892;p100">
            <a:extLst>
              <a:ext uri="{FF2B5EF4-FFF2-40B4-BE49-F238E27FC236}">
                <a16:creationId xmlns:a16="http://schemas.microsoft.com/office/drawing/2014/main" id="{DD77F899-C705-F3AE-267F-CA41F6440403}"/>
              </a:ext>
            </a:extLst>
          </p:cNvPr>
          <p:cNvSpPr txBox="1"/>
          <p:nvPr/>
        </p:nvSpPr>
        <p:spPr>
          <a:xfrm>
            <a:off x="0" y="5894723"/>
            <a:ext cx="4417555" cy="72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19" tIns="35719" rIns="35719" bIns="35719" anchor="ctr" anchorCtr="0">
            <a:no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回答進捗の悪い組織を把握し</a:t>
            </a:r>
            <a:endParaRPr lang="en-US" altLang="ja-JP" sz="1400" b="1" kern="0">
              <a:solidFill>
                <a:srgbClr val="000000"/>
              </a:solidFill>
              <a:highlight>
                <a:srgbClr val="FFDB6D"/>
              </a:highlight>
              <a:latin typeface="游ゴシック"/>
              <a:ea typeface="游ゴシック"/>
              <a:sym typeface="ヒラギノ角ゴ ProN W6"/>
            </a:endParaRPr>
          </a:p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>
                <a:solidFill>
                  <a:srgbClr val="000000"/>
                </a:solidFill>
                <a:highlight>
                  <a:srgbClr val="FFDB6D"/>
                </a:highlight>
                <a:latin typeface="游ゴシック"/>
                <a:ea typeface="游ゴシック"/>
                <a:sym typeface="ヒラギノ角ゴ ProN W6"/>
              </a:rPr>
              <a:t>組織長または従業員にお声がけをお願いします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2E4E207-3C56-87F2-0BFA-FDB30B1433D9}"/>
              </a:ext>
            </a:extLst>
          </p:cNvPr>
          <p:cNvSpPr/>
          <p:nvPr/>
        </p:nvSpPr>
        <p:spPr>
          <a:xfrm>
            <a:off x="609064" y="1132263"/>
            <a:ext cx="3199423" cy="395299"/>
          </a:xfrm>
          <a:prstGeom prst="rect">
            <a:avLst/>
          </a:prstGeom>
          <a:solidFill>
            <a:srgbClr val="F3A14E"/>
          </a:solidFill>
          <a:ln>
            <a:solidFill>
              <a:srgbClr val="F3A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①組織ごとの回答進捗を確認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054D19-53B2-40D0-9055-A5DE3D6990FE}"/>
              </a:ext>
            </a:extLst>
          </p:cNvPr>
          <p:cNvSpPr/>
          <p:nvPr/>
        </p:nvSpPr>
        <p:spPr>
          <a:xfrm>
            <a:off x="5292395" y="1132263"/>
            <a:ext cx="3199423" cy="395299"/>
          </a:xfrm>
          <a:prstGeom prst="rect">
            <a:avLst/>
          </a:prstGeom>
          <a:solidFill>
            <a:srgbClr val="F3A14E"/>
          </a:solidFill>
          <a:ln>
            <a:solidFill>
              <a:srgbClr val="F3A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6" b="1">
                <a:latin typeface="游ゴシック" panose="020B0400000000000000" pitchFamily="50" charset="-128"/>
                <a:ea typeface="游ゴシック" panose="020B0400000000000000" pitchFamily="50" charset="-128"/>
              </a:rPr>
              <a:t>②従業員ごとの回答進捗を確認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A3301C6B-A219-E101-7BD2-18FD1B8B31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436408" y="6514809"/>
            <a:ext cx="540301" cy="262316"/>
          </a:xfrm>
        </p:spPr>
        <p:txBody>
          <a:bodyPr/>
          <a:lstStyle/>
          <a:p>
            <a:fld id="{86CB4B4D-7CA3-9044-876B-883B54F8677D}" type="slidenum">
              <a:rPr lang="en-US" altLang="ja-JP" smtClean="0"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082078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>
                <a:latin typeface="游ゴシック"/>
                <a:ea typeface="游ゴシック"/>
              </a:rPr>
              <a:t>まとめ</a:t>
            </a:r>
          </a:p>
        </p:txBody>
      </p:sp>
      <p:sp>
        <p:nvSpPr>
          <p:cNvPr id="61" name="テキスト ボックス 26"/>
          <p:cNvSpPr txBox="1"/>
          <p:nvPr/>
        </p:nvSpPr>
        <p:spPr>
          <a:xfrm>
            <a:off x="675249" y="2171721"/>
            <a:ext cx="7918834" cy="321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【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配信前準備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】</a:t>
            </a: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１．従業員への周知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２．設定（組織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csv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、従業員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csv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アップロード、配信日登録）</a:t>
            </a:r>
            <a:endParaRPr lang="en-US" altLang="ja-JP" sz="2000" b="1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  <a:p>
            <a:pPr algn="l"/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【</a:t>
            </a:r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配信後</a:t>
            </a:r>
            <a:r>
              <a:rPr lang="en-US" altLang="ja-JP" sz="2000" b="1" dirty="0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】</a:t>
            </a: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１．各従業員が回答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２．未回答者に対して貴社よりリマインドの実施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31" b="1">
                <a:solidFill>
                  <a:srgbClr val="37474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HGMaruGothicMPRO" charset="-128"/>
              </a:rPr>
              <a:t>３．弊社提供のレポートにて、組織などの状況を確認</a:t>
            </a:r>
            <a:endParaRPr lang="en-US" altLang="ja-JP" sz="2031" b="1">
              <a:solidFill>
                <a:srgbClr val="37474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HGMaruGothicMPRO" charset="-128"/>
            </a:endParaRPr>
          </a:p>
          <a:p>
            <a:pPr algn="l"/>
            <a:r>
              <a:rPr lang="ja-JP" altLang="en-US" sz="2000" b="1">
                <a:solidFill>
                  <a:srgbClr val="37474F"/>
                </a:solidFill>
                <a:latin typeface="游ゴシック"/>
                <a:ea typeface="游ゴシック"/>
                <a:cs typeface="HGMaruGothicMPRO" charset="-128"/>
              </a:rPr>
              <a:t>４．サーベイの結果を踏まえた施策の検討、実施</a:t>
            </a:r>
            <a:endParaRPr lang="en-US" altLang="ja-JP" sz="2000" b="1">
              <a:solidFill>
                <a:srgbClr val="37474F"/>
              </a:solidFill>
              <a:latin typeface="游ゴシック"/>
              <a:ea typeface="游ゴシック"/>
              <a:cs typeface="HGMaruGothicMPRO" charset="-128"/>
            </a:endParaRPr>
          </a:p>
        </p:txBody>
      </p:sp>
      <p:sp>
        <p:nvSpPr>
          <p:cNvPr id="55" name="正方形/長方形 19"/>
          <p:cNvSpPr/>
          <p:nvPr/>
        </p:nvSpPr>
        <p:spPr>
          <a:xfrm>
            <a:off x="475745" y="1153870"/>
            <a:ext cx="8218089" cy="5048377"/>
          </a:xfrm>
          <a:prstGeom prst="rect">
            <a:avLst/>
          </a:prstGeom>
          <a:noFill/>
          <a:ln>
            <a:solidFill>
              <a:srgbClr val="37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5">
              <a:solidFill>
                <a:schemeClr val="bg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677071-FF73-4E12-97E7-747670CB64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0993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247628-DA5D-4908-96A7-29DF0B0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021" y="2847276"/>
            <a:ext cx="3847207" cy="1154162"/>
          </a:xfrm>
        </p:spPr>
        <p:txBody>
          <a:bodyPr/>
          <a:lstStyle/>
          <a:p>
            <a:r>
              <a:rPr kumimoji="1" lang="ja-JP" altLang="en-US" sz="2500">
                <a:latin typeface="游ゴシック"/>
                <a:ea typeface="游ゴシック"/>
              </a:rPr>
              <a:t>５．回答催促・リマインド</a:t>
            </a:r>
            <a:br>
              <a:rPr lang="ja-JP" altLang="en-US" sz="2500" dirty="0">
                <a:latin typeface="游ゴシック"/>
                <a:ea typeface="游ゴシック"/>
              </a:rPr>
            </a:br>
            <a:br>
              <a:rPr lang="ja-JP" altLang="en-US" sz="2500" dirty="0">
                <a:latin typeface="游ゴシック"/>
                <a:ea typeface="游ゴシック"/>
              </a:rPr>
            </a:br>
            <a:r>
              <a:rPr kumimoji="1" lang="ja-JP" altLang="en-US" sz="2500">
                <a:latin typeface="游ゴシック"/>
                <a:ea typeface="游ゴシック"/>
              </a:rPr>
              <a:t>🤍😊完了😊🤍</a:t>
            </a:r>
            <a:endParaRPr lang="ja-JP" altLang="en-US" sz="2500"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955128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16700fe-015a-4167-9299-e5144bbf8a7f" xsi:nil="true"/>
    <lcf76f155ced4ddcb4097134ff3c332f xmlns="ddfcb2a4-36dc-48d1-adb4-25982a6caa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813893F6D81AB48BB10C77DC1E20B40" ma:contentTypeVersion="15" ma:contentTypeDescription="新しいドキュメントを作成します。" ma:contentTypeScope="" ma:versionID="b5289768072fb8c8ffb8b6243ba47278">
  <xsd:schema xmlns:xsd="http://www.w3.org/2001/XMLSchema" xmlns:xs="http://www.w3.org/2001/XMLSchema" xmlns:p="http://schemas.microsoft.com/office/2006/metadata/properties" xmlns:ns2="ddfcb2a4-36dc-48d1-adb4-25982a6caaf7" xmlns:ns3="816700fe-015a-4167-9299-e5144bbf8a7f" targetNamespace="http://schemas.microsoft.com/office/2006/metadata/properties" ma:root="true" ma:fieldsID="aada96f53edf87c574cc6deed4213df4" ns2:_="" ns3:_="">
    <xsd:import namespace="ddfcb2a4-36dc-48d1-adb4-25982a6caaf7"/>
    <xsd:import namespace="816700fe-015a-4167-9299-e5144bbf8a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b2a4-36dc-48d1-adb4-25982a6ca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a3a9e2b4-bd26-462e-b1d1-efb57a7163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700fe-015a-4167-9299-e5144bbf8a7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e958a0e-e018-4dde-8e50-8896eb0394e5}" ma:internalName="TaxCatchAll" ma:showField="CatchAllData" ma:web="816700fe-015a-4167-9299-e5144bbf8a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1BB46-2792-4C47-8350-FDDEF8237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E6014-D131-4C9A-BCD4-F9CA895A83D6}">
  <ds:schemaRefs>
    <ds:schemaRef ds:uri="816700fe-015a-4167-9299-e5144bbf8a7f"/>
    <ds:schemaRef ds:uri="ddfcb2a4-36dc-48d1-adb4-25982a6caa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C86395-B643-4358-8426-502A5AE41DD5}">
  <ds:schemaRefs>
    <ds:schemaRef ds:uri="816700fe-015a-4167-9299-e5144bbf8a7f"/>
    <ds:schemaRef ds:uri="ddfcb2a4-36dc-48d1-adb4-25982a6caa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405</Words>
  <Application>Microsoft Office PowerPoint</Application>
  <PresentationFormat>画面に合わせる (4:3)</PresentationFormat>
  <Paragraphs>48</Paragraphs>
  <Slides>7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7" baseType="lpstr">
      <vt:lpstr>Helvetica Neue Light</vt:lpstr>
      <vt:lpstr>Helvetica Neue Thin</vt:lpstr>
      <vt:lpstr>HGMaruGothicMPRO</vt:lpstr>
      <vt:lpstr>ヒラギノ角ゴ ProN W3</vt:lpstr>
      <vt:lpstr>ヒラギノ角ゴ ProN W6</vt:lpstr>
      <vt:lpstr>游ゴシック</vt:lpstr>
      <vt:lpstr>游ゴシック</vt:lpstr>
      <vt:lpstr>Calibri</vt:lpstr>
      <vt:lpstr>White</vt:lpstr>
      <vt:lpstr>think-cell スライド</vt:lpstr>
      <vt:lpstr>５．回答催促・リマインド</vt:lpstr>
      <vt:lpstr>組織サーベイの回答状況確認/リマインド</vt:lpstr>
      <vt:lpstr>組織サーベイの回答状況確認/リマインド</vt:lpstr>
      <vt:lpstr>回答率を上げるためのフォロー</vt:lpstr>
      <vt:lpstr>回答率を上げるためのフォロー</vt:lpstr>
      <vt:lpstr>まとめ</vt:lpstr>
      <vt:lpstr>５．回答催促・リマインド  🤍😊完了😊🤍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橋本　経徹</dc:creator>
  <cp:lastModifiedBy>青木 萌百</cp:lastModifiedBy>
  <cp:revision>16</cp:revision>
  <dcterms:modified xsi:type="dcterms:W3CDTF">2025-09-03T08:40:27Z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0x0101000813893F6D81AB48BB10C77DC1E20B40</vt:lpwstr>
  </property>
  <property fmtid="{D5CDD505-2E9C-101B-9397-08002B2CF9AE}" pid="3" name="MediaServiceImageTags">
    <vt:lpwstr/>
  </property>
</Properties>
</file>