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6"/>
  </p:notesMasterIdLst>
  <p:sldIdLst>
    <p:sldId id="295" r:id="rId5"/>
    <p:sldId id="309" r:id="rId6"/>
    <p:sldId id="314" r:id="rId7"/>
    <p:sldId id="698" r:id="rId8"/>
    <p:sldId id="315" r:id="rId9"/>
    <p:sldId id="717" r:id="rId10"/>
    <p:sldId id="425" r:id="rId11"/>
    <p:sldId id="689" r:id="rId12"/>
    <p:sldId id="282" r:id="rId13"/>
    <p:sldId id="686" r:id="rId14"/>
    <p:sldId id="699" r:id="rId15"/>
  </p:sldIdLst>
  <p:sldSz cx="9144000" cy="6858000" type="screen4x3"/>
  <p:notesSz cx="6858000" cy="9144000"/>
  <p:custDataLst>
    <p:tags r:id="rId17"/>
  </p:custDataLst>
  <p:defaultTextStyle>
    <a:defPPr marL="0" marR="0" indent="0" algn="l" defTabSz="642915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66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87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1pPr>
    <a:lvl2pPr marL="0" marR="0" indent="160729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87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2pPr>
    <a:lvl3pPr marL="0" marR="0" indent="321457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87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3pPr>
    <a:lvl4pPr marL="0" marR="0" indent="482186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87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4pPr>
    <a:lvl5pPr marL="0" marR="0" indent="642915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87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5pPr>
    <a:lvl6pPr marL="0" marR="0" indent="803643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87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6pPr>
    <a:lvl7pPr marL="0" marR="0" indent="964372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87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7pPr>
    <a:lvl8pPr marL="0" marR="0" indent="1125101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87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8pPr>
    <a:lvl9pPr marL="0" marR="0" indent="1285829" algn="ctr" defTabSz="41075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87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6B6B"/>
    <a:srgbClr val="C0C4C6"/>
    <a:srgbClr val="00BEB4"/>
    <a:srgbClr val="5E5E5E"/>
    <a:srgbClr val="D9D9D9"/>
    <a:srgbClr val="002060"/>
    <a:srgbClr val="CFD8DC"/>
    <a:srgbClr val="37474F"/>
    <a:srgbClr val="55BBB3"/>
    <a:srgbClr val="CBCB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2F1599-4020-BDAF-DCC4-FEF62CDB96FA}" v="28" dt="2025-11-25T08:18:54.049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54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23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7" name="Shape 13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321457" latinLnBrk="0">
      <a:lnSpc>
        <a:spcPct val="117999"/>
      </a:lnSpc>
      <a:defRPr sz="1547">
        <a:latin typeface="+mn-lt"/>
        <a:ea typeface="+mn-ea"/>
        <a:cs typeface="+mn-cs"/>
        <a:sym typeface="ヒラギノ角ゴ ProN W3"/>
      </a:defRPr>
    </a:lvl1pPr>
    <a:lvl2pPr indent="160729" defTabSz="321457" latinLnBrk="0">
      <a:lnSpc>
        <a:spcPct val="117999"/>
      </a:lnSpc>
      <a:defRPr sz="1547">
        <a:latin typeface="+mn-lt"/>
        <a:ea typeface="+mn-ea"/>
        <a:cs typeface="+mn-cs"/>
        <a:sym typeface="ヒラギノ角ゴ ProN W3"/>
      </a:defRPr>
    </a:lvl2pPr>
    <a:lvl3pPr indent="321457" defTabSz="321457" latinLnBrk="0">
      <a:lnSpc>
        <a:spcPct val="117999"/>
      </a:lnSpc>
      <a:defRPr sz="1547">
        <a:latin typeface="+mn-lt"/>
        <a:ea typeface="+mn-ea"/>
        <a:cs typeface="+mn-cs"/>
        <a:sym typeface="ヒラギノ角ゴ ProN W3"/>
      </a:defRPr>
    </a:lvl3pPr>
    <a:lvl4pPr indent="482186" defTabSz="321457" latinLnBrk="0">
      <a:lnSpc>
        <a:spcPct val="117999"/>
      </a:lnSpc>
      <a:defRPr sz="1547">
        <a:latin typeface="+mn-lt"/>
        <a:ea typeface="+mn-ea"/>
        <a:cs typeface="+mn-cs"/>
        <a:sym typeface="ヒラギノ角ゴ ProN W3"/>
      </a:defRPr>
    </a:lvl4pPr>
    <a:lvl5pPr indent="642915" defTabSz="321457" latinLnBrk="0">
      <a:lnSpc>
        <a:spcPct val="117999"/>
      </a:lnSpc>
      <a:defRPr sz="1547">
        <a:latin typeface="+mn-lt"/>
        <a:ea typeface="+mn-ea"/>
        <a:cs typeface="+mn-cs"/>
        <a:sym typeface="ヒラギノ角ゴ ProN W3"/>
      </a:defRPr>
    </a:lvl5pPr>
    <a:lvl6pPr indent="803643" defTabSz="321457" latinLnBrk="0">
      <a:lnSpc>
        <a:spcPct val="117999"/>
      </a:lnSpc>
      <a:defRPr sz="1547">
        <a:latin typeface="+mn-lt"/>
        <a:ea typeface="+mn-ea"/>
        <a:cs typeface="+mn-cs"/>
        <a:sym typeface="ヒラギノ角ゴ ProN W3"/>
      </a:defRPr>
    </a:lvl6pPr>
    <a:lvl7pPr indent="964372" defTabSz="321457" latinLnBrk="0">
      <a:lnSpc>
        <a:spcPct val="117999"/>
      </a:lnSpc>
      <a:defRPr sz="1547">
        <a:latin typeface="+mn-lt"/>
        <a:ea typeface="+mn-ea"/>
        <a:cs typeface="+mn-cs"/>
        <a:sym typeface="ヒラギノ角ゴ ProN W3"/>
      </a:defRPr>
    </a:lvl7pPr>
    <a:lvl8pPr indent="1125101" defTabSz="321457" latinLnBrk="0">
      <a:lnSpc>
        <a:spcPct val="117999"/>
      </a:lnSpc>
      <a:defRPr sz="1547">
        <a:latin typeface="+mn-lt"/>
        <a:ea typeface="+mn-ea"/>
        <a:cs typeface="+mn-cs"/>
        <a:sym typeface="ヒラギノ角ゴ ProN W3"/>
      </a:defRPr>
    </a:lvl8pPr>
    <a:lvl9pPr indent="1285829" defTabSz="321457" latinLnBrk="0">
      <a:lnSpc>
        <a:spcPct val="117999"/>
      </a:lnSpc>
      <a:defRPr sz="1547">
        <a:latin typeface="+mn-lt"/>
        <a:ea typeface="+mn-ea"/>
        <a:cs typeface="+mn-cs"/>
        <a:sym typeface="ヒラギノ角ゴ ProN W3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349A-D363-A246-B47A-27A6E8AF919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105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349A-D363-A246-B47A-27A6E8AF919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5576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349A-D363-A246-B47A-27A6E8AF919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7474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349A-D363-A246-B47A-27A6E8AF919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1467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349A-D363-A246-B47A-27A6E8AF919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173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349A-D363-A246-B47A-27A6E8AF919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466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70400" cy="3352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349A-D363-A246-B47A-27A6E8AF919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903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70400" cy="3352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349A-D363-A246-B47A-27A6E8AF919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516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iff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&amp;サブ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テキスト"/>
          <p:cNvSpPr txBox="1">
            <a:spLocks noGrp="1"/>
          </p:cNvSpPr>
          <p:nvPr>
            <p:ph type="title"/>
          </p:nvPr>
        </p:nvSpPr>
        <p:spPr>
          <a:xfrm>
            <a:off x="892969" y="1151930"/>
            <a:ext cx="7358063" cy="2321719"/>
          </a:xfrm>
          <a:prstGeom prst="rect">
            <a:avLst/>
          </a:prstGeom>
        </p:spPr>
        <p:txBody>
          <a:bodyPr anchor="b"/>
          <a:lstStyle/>
          <a:p>
            <a:r>
              <a:t>タイトルテキスト</a:t>
            </a:r>
          </a:p>
        </p:txBody>
      </p:sp>
      <p:sp>
        <p:nvSpPr>
          <p:cNvPr id="12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892969" y="3545086"/>
            <a:ext cx="7358063" cy="79474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601"/>
            </a:lvl1pPr>
            <a:lvl2pPr marL="0" indent="0" algn="ctr">
              <a:spcBef>
                <a:spcPts val="0"/>
              </a:spcBef>
              <a:buSzTx/>
              <a:buNone/>
              <a:defRPr sz="2601"/>
            </a:lvl2pPr>
            <a:lvl3pPr marL="0" indent="0" algn="ctr">
              <a:spcBef>
                <a:spcPts val="0"/>
              </a:spcBef>
              <a:buSzTx/>
              <a:buNone/>
              <a:defRPr sz="2601"/>
            </a:lvl3pPr>
            <a:lvl4pPr marL="0" indent="0" algn="ctr">
              <a:spcBef>
                <a:spcPts val="0"/>
              </a:spcBef>
              <a:buSzTx/>
              <a:buNone/>
              <a:defRPr sz="2601"/>
            </a:lvl4pPr>
            <a:lvl5pPr marL="0" indent="0" algn="ctr">
              <a:spcBef>
                <a:spcPts val="0"/>
              </a:spcBef>
              <a:buSzTx/>
              <a:buNone/>
              <a:defRPr sz="2601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13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4430158" y="6536531"/>
            <a:ext cx="278923" cy="275717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画像（3点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イメージ"/>
          <p:cNvSpPr>
            <a:spLocks noGrp="1"/>
          </p:cNvSpPr>
          <p:nvPr>
            <p:ph type="pic" sz="quarter" idx="13"/>
          </p:nvPr>
        </p:nvSpPr>
        <p:spPr>
          <a:xfrm>
            <a:off x="4723805" y="3580805"/>
            <a:ext cx="3750469" cy="265211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イメージ"/>
          <p:cNvSpPr>
            <a:spLocks noGrp="1"/>
          </p:cNvSpPr>
          <p:nvPr>
            <p:ph type="pic" sz="quarter" idx="14"/>
          </p:nvPr>
        </p:nvSpPr>
        <p:spPr>
          <a:xfrm>
            <a:off x="4723805" y="625078"/>
            <a:ext cx="3750469" cy="265211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イメージ"/>
          <p:cNvSpPr>
            <a:spLocks noGrp="1"/>
          </p:cNvSpPr>
          <p:nvPr>
            <p:ph type="pic" sz="half" idx="15"/>
          </p:nvPr>
        </p:nvSpPr>
        <p:spPr>
          <a:xfrm>
            <a:off x="669726" y="625078"/>
            <a:ext cx="3750469" cy="560784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引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892969" y="4473773"/>
            <a:ext cx="7358063" cy="362215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1687"/>
            </a:lvl1pPr>
          </a:lstStyle>
          <a:p>
            <a:r>
              <a:t>–Johnny Appleseed</a:t>
            </a:r>
          </a:p>
        </p:txBody>
      </p:sp>
      <p:sp>
        <p:nvSpPr>
          <p:cNvPr id="94" name="“ここに引用を入力してください。”"/>
          <p:cNvSpPr txBox="1">
            <a:spLocks noGrp="1"/>
          </p:cNvSpPr>
          <p:nvPr>
            <p:ph type="body" sz="quarter" idx="14"/>
          </p:nvPr>
        </p:nvSpPr>
        <p:spPr>
          <a:xfrm>
            <a:off x="892969" y="2979431"/>
            <a:ext cx="7358063" cy="470513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391"/>
            </a:lvl1pPr>
          </a:lstStyle>
          <a:p>
            <a:r>
              <a:t>“ここに引用を入力してください。”</a:t>
            </a:r>
          </a:p>
        </p:txBody>
      </p:sp>
      <p:sp>
        <p:nvSpPr>
          <p:cNvPr id="9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写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イメージ"/>
          <p:cNvSpPr>
            <a:spLocks noGrp="1"/>
          </p:cNvSpPr>
          <p:nvPr>
            <p:ph type="pic" idx="13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7"/>
          <p:cNvSpPr/>
          <p:nvPr/>
        </p:nvSpPr>
        <p:spPr>
          <a:xfrm>
            <a:off x="-1" y="263769"/>
            <a:ext cx="9144001" cy="6330462"/>
          </a:xfrm>
          <a:prstGeom prst="rect">
            <a:avLst/>
          </a:prstGeom>
          <a:solidFill>
            <a:srgbClr val="CFD8DC"/>
          </a:solidFill>
          <a:ln w="12700">
            <a:miter lim="400000"/>
          </a:ln>
        </p:spPr>
        <p:txBody>
          <a:bodyPr lIns="42203" tIns="42203" rIns="42203" bIns="42203" anchor="ctr"/>
          <a:lstStyle/>
          <a:p>
            <a:pPr defTabSz="914367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sz="1186"/>
          </a:p>
        </p:txBody>
      </p:sp>
      <p:sp>
        <p:nvSpPr>
          <p:cNvPr id="118" name="Rectangle 8"/>
          <p:cNvSpPr/>
          <p:nvPr/>
        </p:nvSpPr>
        <p:spPr>
          <a:xfrm>
            <a:off x="-1" y="263768"/>
            <a:ext cx="9144001" cy="675250"/>
          </a:xfrm>
          <a:prstGeom prst="rect">
            <a:avLst/>
          </a:prstGeom>
          <a:solidFill>
            <a:srgbClr val="37474F"/>
          </a:solidFill>
          <a:ln w="12700">
            <a:miter lim="400000"/>
          </a:ln>
        </p:spPr>
        <p:txBody>
          <a:bodyPr lIns="42203" tIns="42203" rIns="42203" bIns="42203" anchor="ctr"/>
          <a:lstStyle/>
          <a:p>
            <a:pPr defTabSz="914367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sz="1186"/>
          </a:p>
        </p:txBody>
      </p:sp>
      <p:sp>
        <p:nvSpPr>
          <p:cNvPr id="119" name="Rectangle 13"/>
          <p:cNvSpPr/>
          <p:nvPr/>
        </p:nvSpPr>
        <p:spPr>
          <a:xfrm>
            <a:off x="351692" y="1099129"/>
            <a:ext cx="8440616" cy="506437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2203" tIns="42203" rIns="42203" bIns="42203" anchor="ctr"/>
          <a:lstStyle/>
          <a:p>
            <a:pPr defTabSz="914367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sz="1186"/>
          </a:p>
        </p:txBody>
      </p:sp>
      <p:pic>
        <p:nvPicPr>
          <p:cNvPr id="120" name="Picture 12" descr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22906" y="389562"/>
            <a:ext cx="1269402" cy="423662"/>
          </a:xfrm>
          <a:prstGeom prst="rect">
            <a:avLst/>
          </a:prstGeom>
          <a:ln w="12700">
            <a:miter lim="400000"/>
          </a:ln>
        </p:spPr>
      </p:pic>
      <p:sp>
        <p:nvSpPr>
          <p:cNvPr id="121" name="Rectangle 5"/>
          <p:cNvSpPr/>
          <p:nvPr/>
        </p:nvSpPr>
        <p:spPr>
          <a:xfrm>
            <a:off x="-1" y="263769"/>
            <a:ext cx="9144001" cy="6330462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2203" tIns="42203" rIns="42203" bIns="42203" anchor="ctr"/>
          <a:lstStyle/>
          <a:p>
            <a:pPr defTabSz="914367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sz="1186"/>
          </a:p>
        </p:txBody>
      </p:sp>
      <p:sp>
        <p:nvSpPr>
          <p:cNvPr id="8" name="四角形">
            <a:extLst>
              <a:ext uri="{FF2B5EF4-FFF2-40B4-BE49-F238E27FC236}">
                <a16:creationId xmlns:a16="http://schemas.microsoft.com/office/drawing/2014/main" id="{7EBCDE6C-EF82-4E63-8ED9-32154AA1794A}"/>
              </a:ext>
            </a:extLst>
          </p:cNvPr>
          <p:cNvSpPr/>
          <p:nvPr userDrawn="1"/>
        </p:nvSpPr>
        <p:spPr>
          <a:xfrm>
            <a:off x="-1" y="-2976"/>
            <a:ext cx="9144001" cy="892969"/>
          </a:xfrm>
          <a:prstGeom prst="rect">
            <a:avLst/>
          </a:prstGeom>
          <a:solidFill>
            <a:srgbClr val="55BBB3"/>
          </a:solidFill>
          <a:ln w="12700">
            <a:miter lim="400000"/>
          </a:ln>
        </p:spPr>
        <p:txBody>
          <a:bodyPr lIns="35719" tIns="35719" rIns="35719" bIns="35719" anchor="ctr"/>
          <a:lstStyle/>
          <a:p>
            <a:pPr>
              <a:defRPr sz="2200">
                <a:solidFill>
                  <a:srgbClr val="0BBEB4"/>
                </a:solidFill>
                <a:latin typeface="+mn-lt"/>
                <a:ea typeface="+mn-ea"/>
                <a:cs typeface="+mn-cs"/>
                <a:sym typeface="ヒラギノ角ゴ ProN W3"/>
              </a:defRPr>
            </a:pPr>
            <a:endParaRPr sz="1547"/>
          </a:p>
        </p:txBody>
      </p:sp>
      <p:pic>
        <p:nvPicPr>
          <p:cNvPr id="9" name="イメージ" descr="イメージ">
            <a:extLst>
              <a:ext uri="{FF2B5EF4-FFF2-40B4-BE49-F238E27FC236}">
                <a16:creationId xmlns:a16="http://schemas.microsoft.com/office/drawing/2014/main" id="{4EF24628-C06B-4D70-A071-0AEDFCCBA1F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alphaModFix amt="16732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305659" y="231707"/>
            <a:ext cx="1703860" cy="423638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目次">
            <a:extLst>
              <a:ext uri="{FF2B5EF4-FFF2-40B4-BE49-F238E27FC236}">
                <a16:creationId xmlns:a16="http://schemas.microsoft.com/office/drawing/2014/main" id="{C7BCA1C8-6E19-47AF-AAD0-1875083E9C64}"/>
              </a:ext>
            </a:extLst>
          </p:cNvPr>
          <p:cNvSpPr txBox="1"/>
          <p:nvPr userDrawn="1"/>
        </p:nvSpPr>
        <p:spPr>
          <a:xfrm>
            <a:off x="395085" y="255924"/>
            <a:ext cx="3651135" cy="3751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algn="l">
              <a:defRPr sz="2800">
                <a:solidFill>
                  <a:srgbClr val="FFFFFF"/>
                </a:solidFill>
              </a:defRPr>
            </a:lvl1pPr>
          </a:lstStyle>
          <a:p>
            <a:endParaRPr sz="1969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8555484-4009-44EE-8BBF-79359CAA6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085" y="265244"/>
            <a:ext cx="4089261" cy="369332"/>
          </a:xfrm>
        </p:spPr>
        <p:txBody>
          <a:bodyPr wrap="none" lIns="0" tIns="0" rIns="0" bIns="0">
            <a:spAutoFit/>
          </a:bodyPr>
          <a:lstStyle>
            <a:lvl1pPr algn="l">
              <a:defRPr sz="2400" b="1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3" name="スライド番号">
            <a:extLst>
              <a:ext uri="{FF2B5EF4-FFF2-40B4-BE49-F238E27FC236}">
                <a16:creationId xmlns:a16="http://schemas.microsoft.com/office/drawing/2014/main" id="{6A64F4C9-9085-418D-8358-4BE5204E9B63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8436408" y="6514809"/>
            <a:ext cx="540301" cy="262316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square"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  <p:sp>
        <p:nvSpPr>
          <p:cNvPr id="16" name="Footer Placeholder 9">
            <a:extLst>
              <a:ext uri="{FF2B5EF4-FFF2-40B4-BE49-F238E27FC236}">
                <a16:creationId xmlns:a16="http://schemas.microsoft.com/office/drawing/2014/main" id="{35CA7D96-270C-4E15-B28F-0BD8DBEBDB3F}"/>
              </a:ext>
            </a:extLst>
          </p:cNvPr>
          <p:cNvSpPr txBox="1"/>
          <p:nvPr userDrawn="1"/>
        </p:nvSpPr>
        <p:spPr>
          <a:xfrm>
            <a:off x="2029254" y="6573286"/>
            <a:ext cx="5085494" cy="2122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29673" rIns="29673" anchor="ctr">
            <a:spAutoFit/>
          </a:bodyPr>
          <a:lstStyle>
            <a:lvl1pPr defTabSz="914400">
              <a:defRPr sz="1200">
                <a:solidFill>
                  <a:srgbClr val="888888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algn="ctr"/>
            <a:r>
              <a:rPr lang="en-US" sz="779"/>
              <a:t>(C) Recruit Co., Ltd. All rights reserved. </a:t>
            </a:r>
          </a:p>
        </p:txBody>
      </p:sp>
    </p:spTree>
    <p:extLst>
      <p:ext uri="{BB962C8B-B14F-4D97-AF65-F5344CB8AC3E}">
        <p14:creationId xmlns:p14="http://schemas.microsoft.com/office/powerpoint/2010/main" val="973185503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（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">
            <a:extLst>
              <a:ext uri="{FF2B5EF4-FFF2-40B4-BE49-F238E27FC236}">
                <a16:creationId xmlns:a16="http://schemas.microsoft.com/office/drawing/2014/main" id="{786A7F40-9C46-4EA5-B53A-A103B05FE404}"/>
              </a:ext>
            </a:extLst>
          </p:cNvPr>
          <p:cNvSpPr/>
          <p:nvPr userDrawn="1"/>
        </p:nvSpPr>
        <p:spPr>
          <a:xfrm>
            <a:off x="-1" y="-2975"/>
            <a:ext cx="9144001" cy="892969"/>
          </a:xfrm>
          <a:prstGeom prst="rect">
            <a:avLst/>
          </a:prstGeom>
          <a:solidFill>
            <a:srgbClr val="55BBB3"/>
          </a:solidFill>
          <a:ln w="12700" cap="flat">
            <a:noFill/>
            <a:miter lim="400000"/>
          </a:ln>
          <a:effectLst/>
        </p:spPr>
        <p:txBody>
          <a:bodyPr wrap="square" lIns="32971" tIns="32971" rIns="32971" bIns="32971" numCol="1" anchor="ctr">
            <a:noAutofit/>
          </a:bodyPr>
          <a:lstStyle/>
          <a:p>
            <a:pPr>
              <a:defRPr sz="2200">
                <a:solidFill>
                  <a:srgbClr val="0BBEB4"/>
                </a:solidFill>
                <a:latin typeface="+mn-lt"/>
                <a:ea typeface="+mn-ea"/>
                <a:cs typeface="+mn-cs"/>
                <a:sym typeface="ヒラギノ角ゴ ProN W3"/>
              </a:defRPr>
            </a:pPr>
            <a:endParaRPr sz="1428"/>
          </a:p>
        </p:txBody>
      </p:sp>
      <p:pic>
        <p:nvPicPr>
          <p:cNvPr id="5" name="イメージ" descr="イメージ">
            <a:extLst>
              <a:ext uri="{FF2B5EF4-FFF2-40B4-BE49-F238E27FC236}">
                <a16:creationId xmlns:a16="http://schemas.microsoft.com/office/drawing/2014/main" id="{1CAAE736-A2EE-48E9-992C-A8EF503E8B3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16732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305658" y="231707"/>
            <a:ext cx="1703861" cy="423638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C0149B33-7702-476F-8277-6FDC5F199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74" y="178595"/>
            <a:ext cx="5853946" cy="476751"/>
          </a:xfrm>
        </p:spPr>
        <p:txBody>
          <a:bodyPr>
            <a:noAutofit/>
          </a:bodyPr>
          <a:lstStyle>
            <a:lvl1pPr algn="l">
              <a:defRPr sz="2400" b="1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9" name="Footer Placeholder 9">
            <a:extLst>
              <a:ext uri="{FF2B5EF4-FFF2-40B4-BE49-F238E27FC236}">
                <a16:creationId xmlns:a16="http://schemas.microsoft.com/office/drawing/2014/main" id="{8EBA4AE9-2CF0-4848-B6A0-030B8B4D021D}"/>
              </a:ext>
            </a:extLst>
          </p:cNvPr>
          <p:cNvSpPr txBox="1"/>
          <p:nvPr userDrawn="1"/>
        </p:nvSpPr>
        <p:spPr>
          <a:xfrm>
            <a:off x="2029254" y="6573286"/>
            <a:ext cx="5085494" cy="2122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9673" rIns="29673" anchor="ctr">
            <a:spAutoFit/>
          </a:bodyPr>
          <a:lstStyle>
            <a:lvl1pPr defTabSz="914400">
              <a:defRPr sz="1200">
                <a:solidFill>
                  <a:srgbClr val="888888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algn="ctr"/>
            <a:r>
              <a:rPr lang="en-US" sz="779"/>
              <a:t>(C) Recruit Co., Ltd. All rights reserved. </a:t>
            </a:r>
          </a:p>
        </p:txBody>
      </p:sp>
      <p:sp>
        <p:nvSpPr>
          <p:cNvPr id="10" name="スライド番号">
            <a:extLst>
              <a:ext uri="{FF2B5EF4-FFF2-40B4-BE49-F238E27FC236}">
                <a16:creationId xmlns:a16="http://schemas.microsoft.com/office/drawing/2014/main" id="{218E0C15-923C-48E2-9118-09A7761E130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8436408" y="6514809"/>
            <a:ext cx="540301" cy="262316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62213073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">
            <a:extLst>
              <a:ext uri="{FF2B5EF4-FFF2-40B4-BE49-F238E27FC236}">
                <a16:creationId xmlns:a16="http://schemas.microsoft.com/office/drawing/2014/main" id="{000F3E2D-C0A5-4C6F-B4D1-183DD4835B47}"/>
              </a:ext>
            </a:extLst>
          </p:cNvPr>
          <p:cNvSpPr/>
          <p:nvPr/>
        </p:nvSpPr>
        <p:spPr>
          <a:xfrm>
            <a:off x="0" y="-4534"/>
            <a:ext cx="9144000" cy="892969"/>
          </a:xfrm>
          <a:prstGeom prst="rect">
            <a:avLst/>
          </a:prstGeom>
          <a:solidFill>
            <a:srgbClr val="55BBB3"/>
          </a:solidFill>
          <a:ln w="12700" cap="flat">
            <a:noFill/>
            <a:miter lim="400000"/>
          </a:ln>
          <a:effectLst/>
        </p:spPr>
        <p:txBody>
          <a:bodyPr wrap="square" lIns="26789" tIns="26789" rIns="26789" bIns="26789" numCol="1" anchor="ctr">
            <a:noAutofit/>
          </a:bodyPr>
          <a:lstStyle/>
          <a:p>
            <a:pPr algn="ctr" defTabSz="308048" hangingPunct="0">
              <a:defRPr sz="2200">
                <a:solidFill>
                  <a:srgbClr val="0BBEB4"/>
                </a:solidFill>
                <a:latin typeface="+mn-lt"/>
                <a:ea typeface="+mn-ea"/>
                <a:cs typeface="+mn-cs"/>
                <a:sym typeface="ヒラギノ角ゴ ProN W3"/>
              </a:defRPr>
            </a:pPr>
            <a:endParaRPr sz="1160" kern="0">
              <a:solidFill>
                <a:srgbClr val="0BBEB4"/>
              </a:solidFill>
              <a:latin typeface="游ゴシック" panose="020B0400000000000000" pitchFamily="50" charset="-128"/>
              <a:sym typeface="ヒラギノ角ゴ ProN W3"/>
            </a:endParaRPr>
          </a:p>
        </p:txBody>
      </p:sp>
      <p:pic>
        <p:nvPicPr>
          <p:cNvPr id="7" name="イメージ" descr="イメージ">
            <a:extLst>
              <a:ext uri="{FF2B5EF4-FFF2-40B4-BE49-F238E27FC236}">
                <a16:creationId xmlns:a16="http://schemas.microsoft.com/office/drawing/2014/main" id="{06A5F44B-4AA5-4398-A0B0-F748DA637B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16732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756982" y="231689"/>
            <a:ext cx="1277895" cy="423638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スライド番号">
            <a:extLst>
              <a:ext uri="{FF2B5EF4-FFF2-40B4-BE49-F238E27FC236}">
                <a16:creationId xmlns:a16="http://schemas.microsoft.com/office/drawing/2014/main" id="{FF6EABCE-277B-44D2-AD56-2329B4B1EA7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8750876" y="6514870"/>
            <a:ext cx="278825" cy="275717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square"/>
          <a:lstStyle>
            <a:lvl1pPr>
              <a:defRPr>
                <a:latin typeface="游ゴシック" panose="020B0400000000000000" pitchFamily="50" charset="-128"/>
              </a:defRPr>
            </a:lvl1pPr>
          </a:lstStyle>
          <a:p>
            <a:pPr algn="r" hangingPunct="0"/>
            <a:fld id="{86CB4B4D-7CA3-9044-876B-883B54F8677D}" type="slidenum">
              <a:rPr lang="en-US" altLang="ja-JP" smtClean="0">
                <a:cs typeface="Calibri" panose="020F0502020204030204" pitchFamily="34" charset="0"/>
              </a:rPr>
              <a:pPr algn="r" hangingPunct="0"/>
              <a:t>‹#›</a:t>
            </a:fld>
            <a:endParaRPr lang="ja-JP" altLang="en-US">
              <a:cs typeface="Calibri" panose="020F0502020204030204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C3FC73F-DD43-4EE8-959C-6DE8B9706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189" y="230131"/>
            <a:ext cx="4493182" cy="423638"/>
          </a:xfrm>
        </p:spPr>
        <p:txBody>
          <a:bodyPr>
            <a:normAutofit/>
          </a:bodyPr>
          <a:lstStyle>
            <a:lvl1pPr algn="l">
              <a:defRPr sz="1800" b="1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" name="図プレースホルダー 18">
            <a:extLst>
              <a:ext uri="{FF2B5EF4-FFF2-40B4-BE49-F238E27FC236}">
                <a16:creationId xmlns:a16="http://schemas.microsoft.com/office/drawing/2014/main" id="{F3054364-9218-4866-9A6F-B5BC6542D9A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10509" y="1123101"/>
            <a:ext cx="8722984" cy="5480513"/>
          </a:xfrm>
        </p:spPr>
        <p:txBody>
          <a:bodyPr/>
          <a:lstStyle>
            <a:lvl1pPr>
              <a:defRPr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12" name="Footer Placeholder 9">
            <a:extLst>
              <a:ext uri="{FF2B5EF4-FFF2-40B4-BE49-F238E27FC236}">
                <a16:creationId xmlns:a16="http://schemas.microsoft.com/office/drawing/2014/main" id="{CC0E3D55-B6D2-4E06-8396-A4FA93DC2150}"/>
              </a:ext>
            </a:extLst>
          </p:cNvPr>
          <p:cNvSpPr txBox="1"/>
          <p:nvPr userDrawn="1"/>
        </p:nvSpPr>
        <p:spPr>
          <a:xfrm>
            <a:off x="2506019" y="6584539"/>
            <a:ext cx="4131964" cy="189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24110" rIns="24110" anchor="ctr">
            <a:spAutoFit/>
          </a:bodyPr>
          <a:lstStyle>
            <a:lvl1pPr defTabSz="914400">
              <a:defRPr sz="1200">
                <a:solidFill>
                  <a:srgbClr val="888888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algn="ctr"/>
            <a:r>
              <a:rPr lang="en-US" sz="633">
                <a:latin typeface="游ゴシック" panose="020B0400000000000000" pitchFamily="50" charset="-128"/>
                <a:ea typeface="游ゴシック" panose="020B0400000000000000" pitchFamily="50" charset="-128"/>
              </a:rPr>
              <a:t>(C) Recruit Co., Ltd. All rights reserved. </a:t>
            </a:r>
          </a:p>
        </p:txBody>
      </p:sp>
    </p:spTree>
    <p:extLst>
      <p:ext uri="{BB962C8B-B14F-4D97-AF65-F5344CB8AC3E}">
        <p14:creationId xmlns:p14="http://schemas.microsoft.com/office/powerpoint/2010/main" val="24234821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61"/>
          </a:p>
        </p:txBody>
      </p:sp>
    </p:spTree>
    <p:extLst>
      <p:ext uri="{BB962C8B-B14F-4D97-AF65-F5344CB8AC3E}">
        <p14:creationId xmlns:p14="http://schemas.microsoft.com/office/powerpoint/2010/main" val="12213999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2078" y="80777"/>
            <a:ext cx="6773964" cy="22881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indent="0" algn="l">
              <a:buNone/>
              <a:defRPr sz="1107" b="1" i="0">
                <a:solidFill>
                  <a:schemeClr val="bg1"/>
                </a:solidFill>
                <a:latin typeface="HGMaruGothicMPRO" charset="-128"/>
                <a:ea typeface="HGMaruGothicMPRO" charset="-128"/>
                <a:cs typeface="HGMaruGothicMPRO" charset="-128"/>
              </a:defRPr>
            </a:lvl1pPr>
            <a:lvl2pPr marL="422009" indent="0" algn="ctr">
              <a:buNone/>
              <a:defRPr sz="1846"/>
            </a:lvl2pPr>
            <a:lvl3pPr marL="844018" indent="0" algn="ctr">
              <a:buNone/>
              <a:defRPr sz="1661"/>
            </a:lvl3pPr>
            <a:lvl4pPr marL="1266027" indent="0" algn="ctr">
              <a:buNone/>
              <a:defRPr sz="1477"/>
            </a:lvl4pPr>
            <a:lvl5pPr marL="1688037" indent="0" algn="ctr">
              <a:buNone/>
              <a:defRPr sz="1477"/>
            </a:lvl5pPr>
            <a:lvl6pPr marL="2110046" indent="0" algn="ctr">
              <a:buNone/>
              <a:defRPr sz="1477"/>
            </a:lvl6pPr>
            <a:lvl7pPr marL="2532055" indent="0" algn="ctr">
              <a:buNone/>
              <a:defRPr sz="1477"/>
            </a:lvl7pPr>
            <a:lvl8pPr marL="2954064" indent="0" algn="ctr">
              <a:buNone/>
              <a:defRPr sz="1477"/>
            </a:lvl8pPr>
            <a:lvl9pPr marL="3376073" indent="0" algn="ctr">
              <a:buNone/>
              <a:defRPr sz="1477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8127" y="6433353"/>
            <a:ext cx="41477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56482" y="6433353"/>
            <a:ext cx="109649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7">
                <a:solidFill>
                  <a:srgbClr val="37474F"/>
                </a:solidFill>
              </a:defRPr>
            </a:lvl1pPr>
          </a:lstStyle>
          <a:p>
            <a:fld id="{66DCAD7C-F911-9F49-9CD8-C4F52DC719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2078" y="300649"/>
            <a:ext cx="6773964" cy="376017"/>
          </a:xfrm>
          <a:prstGeom prst="rect">
            <a:avLst/>
          </a:prstGeom>
        </p:spPr>
        <p:txBody>
          <a:bodyPr/>
          <a:lstStyle>
            <a:lvl1pPr>
              <a:defRPr sz="1661" b="1" i="0">
                <a:solidFill>
                  <a:schemeClr val="bg1"/>
                </a:solidFill>
                <a:latin typeface="HGMaruGothicMPRO" charset="-128"/>
                <a:ea typeface="HGMaruGothicMPRO" charset="-128"/>
                <a:cs typeface="HGMaruGothicMPRO" charset="-128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166124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E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61"/>
          </a:p>
        </p:txBody>
      </p:sp>
    </p:spTree>
    <p:extLst>
      <p:ext uri="{BB962C8B-B14F-4D97-AF65-F5344CB8AC3E}">
        <p14:creationId xmlns:p14="http://schemas.microsoft.com/office/powerpoint/2010/main" val="336937711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画像（横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四角形">
            <a:extLst>
              <a:ext uri="{FF2B5EF4-FFF2-40B4-BE49-F238E27FC236}">
                <a16:creationId xmlns:a16="http://schemas.microsoft.com/office/drawing/2014/main" id="{E73B259F-7EEC-45EE-8F52-720326A555BC}"/>
              </a:ext>
            </a:extLst>
          </p:cNvPr>
          <p:cNvSpPr/>
          <p:nvPr userDrawn="1"/>
        </p:nvSpPr>
        <p:spPr>
          <a:xfrm>
            <a:off x="-1" y="-2977"/>
            <a:ext cx="9144001" cy="6863954"/>
          </a:xfrm>
          <a:prstGeom prst="rect">
            <a:avLst/>
          </a:prstGeom>
          <a:solidFill>
            <a:srgbClr val="55BBB3"/>
          </a:solidFill>
          <a:ln w="12700">
            <a:miter lim="400000"/>
          </a:ln>
        </p:spPr>
        <p:txBody>
          <a:bodyPr lIns="35719" tIns="35719" rIns="35719" bIns="35719" anchor="ctr"/>
          <a:lstStyle/>
          <a:p>
            <a:pPr>
              <a:defRPr sz="2200">
                <a:solidFill>
                  <a:srgbClr val="0BBEB4"/>
                </a:solidFill>
                <a:latin typeface="+mn-lt"/>
                <a:ea typeface="+mn-ea"/>
                <a:cs typeface="+mn-cs"/>
                <a:sym typeface="ヒラギノ角ゴ ProN W3"/>
              </a:defRPr>
            </a:pPr>
            <a:endParaRPr sz="1547"/>
          </a:p>
        </p:txBody>
      </p:sp>
      <p:pic>
        <p:nvPicPr>
          <p:cNvPr id="4" name="イメージ" descr="イメージ">
            <a:extLst>
              <a:ext uri="{FF2B5EF4-FFF2-40B4-BE49-F238E27FC236}">
                <a16:creationId xmlns:a16="http://schemas.microsoft.com/office/drawing/2014/main" id="{3333FFB4-7741-4503-9E83-391F7F7390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5696" y="2153510"/>
            <a:ext cx="3425036" cy="1141685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7" descr="Picture 7">
            <a:extLst>
              <a:ext uri="{FF2B5EF4-FFF2-40B4-BE49-F238E27FC236}">
                <a16:creationId xmlns:a16="http://schemas.microsoft.com/office/drawing/2014/main" id="{3805C908-5859-492C-84A3-DD451089F3B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12293" y="1833238"/>
            <a:ext cx="4122754" cy="2560913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図 1" descr="図 1">
            <a:extLst>
              <a:ext uri="{FF2B5EF4-FFF2-40B4-BE49-F238E27FC236}">
                <a16:creationId xmlns:a16="http://schemas.microsoft.com/office/drawing/2014/main" id="{80C9FEF1-260F-4BCD-84FA-568186F693B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69502" y="4581021"/>
            <a:ext cx="574904" cy="675250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Picture 2" descr="Picture 2">
            <a:extLst>
              <a:ext uri="{FF2B5EF4-FFF2-40B4-BE49-F238E27FC236}">
                <a16:creationId xmlns:a16="http://schemas.microsoft.com/office/drawing/2014/main" id="{E9C48300-D88B-452A-8F08-4F28C3CC9A4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34947" y="4581021"/>
            <a:ext cx="675250" cy="67525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" name="図 9" descr="テキスト&#10;&#10;自動的に生成された説明">
            <a:extLst>
              <a:ext uri="{FF2B5EF4-FFF2-40B4-BE49-F238E27FC236}">
                <a16:creationId xmlns:a16="http://schemas.microsoft.com/office/drawing/2014/main" id="{B42F2804-FD78-4801-A9E8-C4D1C5D821B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984" y="4712100"/>
            <a:ext cx="1051976" cy="413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67153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&amp;サブ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">
            <a:extLst>
              <a:ext uri="{FF2B5EF4-FFF2-40B4-BE49-F238E27FC236}">
                <a16:creationId xmlns:a16="http://schemas.microsoft.com/office/drawing/2014/main" id="{E9D97FD3-A3EB-4170-B945-A9E5CE36649B}"/>
              </a:ext>
            </a:extLst>
          </p:cNvPr>
          <p:cNvSpPr/>
          <p:nvPr userDrawn="1"/>
        </p:nvSpPr>
        <p:spPr>
          <a:xfrm>
            <a:off x="-1" y="-2977"/>
            <a:ext cx="9144001" cy="6863954"/>
          </a:xfrm>
          <a:prstGeom prst="rect">
            <a:avLst/>
          </a:prstGeom>
          <a:solidFill>
            <a:srgbClr val="55BBB3"/>
          </a:solidFill>
          <a:ln w="12700">
            <a:miter lim="400000"/>
          </a:ln>
        </p:spPr>
        <p:txBody>
          <a:bodyPr lIns="35719" tIns="35719" rIns="35719" bIns="35719" anchor="ctr"/>
          <a:lstStyle/>
          <a:p>
            <a:pPr>
              <a:defRPr sz="2200">
                <a:solidFill>
                  <a:srgbClr val="0BBEB4"/>
                </a:solidFill>
                <a:latin typeface="+mn-lt"/>
                <a:ea typeface="+mn-ea"/>
                <a:cs typeface="+mn-cs"/>
                <a:sym typeface="ヒラギノ角ゴ ProN W3"/>
              </a:defRPr>
            </a:pPr>
            <a:endParaRPr sz="1547"/>
          </a:p>
        </p:txBody>
      </p:sp>
      <p:pic>
        <p:nvPicPr>
          <p:cNvPr id="6" name="イメージ" descr="イメージ">
            <a:extLst>
              <a:ext uri="{FF2B5EF4-FFF2-40B4-BE49-F238E27FC236}">
                <a16:creationId xmlns:a16="http://schemas.microsoft.com/office/drawing/2014/main" id="{30E3A4A0-2D6F-4AF3-B046-9AB95F23E8C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16732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5400000">
            <a:off x="-2003299" y="2763862"/>
            <a:ext cx="5349890" cy="1330166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DF3D019E-C4F7-4279-8F91-9DDC7E12A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3035" y="3229592"/>
            <a:ext cx="4293167" cy="389530"/>
          </a:xfrm>
        </p:spPr>
        <p:txBody>
          <a:bodyPr wrap="none" lIns="0" tIns="0" rIns="0" bIns="0">
            <a:spAutoFit/>
          </a:bodyPr>
          <a:lstStyle>
            <a:lvl1pPr>
              <a:defRPr sz="2531" b="1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7" name="Footer Placeholder 9">
            <a:extLst>
              <a:ext uri="{FF2B5EF4-FFF2-40B4-BE49-F238E27FC236}">
                <a16:creationId xmlns:a16="http://schemas.microsoft.com/office/drawing/2014/main" id="{0839F4FB-A6E8-4400-9849-C60ECC3A81C2}"/>
              </a:ext>
            </a:extLst>
          </p:cNvPr>
          <p:cNvSpPr txBox="1"/>
          <p:nvPr userDrawn="1"/>
        </p:nvSpPr>
        <p:spPr>
          <a:xfrm>
            <a:off x="2029254" y="6573286"/>
            <a:ext cx="5085494" cy="2122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29673" rIns="29673" anchor="ctr">
            <a:spAutoFit/>
          </a:bodyPr>
          <a:lstStyle>
            <a:lvl1pPr defTabSz="914400">
              <a:defRPr sz="1200">
                <a:solidFill>
                  <a:srgbClr val="888888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algn="ctr"/>
            <a:r>
              <a:rPr lang="en-US" sz="779">
                <a:solidFill>
                  <a:schemeClr val="bg1"/>
                </a:solidFill>
              </a:rPr>
              <a:t>(C) Recruit Co., Ltd. All rights reserved. </a:t>
            </a:r>
          </a:p>
        </p:txBody>
      </p:sp>
    </p:spTree>
    <p:extLst>
      <p:ext uri="{BB962C8B-B14F-4D97-AF65-F5344CB8AC3E}">
        <p14:creationId xmlns:p14="http://schemas.microsoft.com/office/powerpoint/2010/main" val="369191955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（中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タイトルテキスト"/>
          <p:cNvSpPr txBox="1">
            <a:spLocks noGrp="1"/>
          </p:cNvSpPr>
          <p:nvPr>
            <p:ph type="title"/>
          </p:nvPr>
        </p:nvSpPr>
        <p:spPr>
          <a:xfrm>
            <a:off x="892969" y="2268141"/>
            <a:ext cx="7358063" cy="2321719"/>
          </a:xfrm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3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画像（縦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イメージ"/>
          <p:cNvSpPr>
            <a:spLocks noGrp="1"/>
          </p:cNvSpPr>
          <p:nvPr>
            <p:ph type="pic" sz="half" idx="13"/>
          </p:nvPr>
        </p:nvSpPr>
        <p:spPr>
          <a:xfrm>
            <a:off x="4723805" y="446484"/>
            <a:ext cx="3750469" cy="577750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タイトルテキスト"/>
          <p:cNvSpPr txBox="1">
            <a:spLocks noGrp="1"/>
          </p:cNvSpPr>
          <p:nvPr>
            <p:ph type="title"/>
          </p:nvPr>
        </p:nvSpPr>
        <p:spPr>
          <a:xfrm>
            <a:off x="669726" y="446484"/>
            <a:ext cx="3750469" cy="2803922"/>
          </a:xfrm>
          <a:prstGeom prst="rect">
            <a:avLst/>
          </a:prstGeom>
        </p:spPr>
        <p:txBody>
          <a:bodyPr anchor="b"/>
          <a:lstStyle>
            <a:lvl1pPr>
              <a:defRPr sz="4219"/>
            </a:lvl1pPr>
          </a:lstStyle>
          <a:p>
            <a:r>
              <a:t>タイトルテキスト</a:t>
            </a:r>
          </a:p>
        </p:txBody>
      </p:sp>
      <p:sp>
        <p:nvSpPr>
          <p:cNvPr id="40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669726" y="3321844"/>
            <a:ext cx="3750469" cy="289321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601"/>
            </a:lvl1pPr>
            <a:lvl2pPr marL="0" indent="0" algn="ctr">
              <a:spcBef>
                <a:spcPts val="0"/>
              </a:spcBef>
              <a:buSzTx/>
              <a:buNone/>
              <a:defRPr sz="2601"/>
            </a:lvl2pPr>
            <a:lvl3pPr marL="0" indent="0" algn="ctr">
              <a:spcBef>
                <a:spcPts val="0"/>
              </a:spcBef>
              <a:buSzTx/>
              <a:buNone/>
              <a:defRPr sz="2601"/>
            </a:lvl3pPr>
            <a:lvl4pPr marL="0" indent="0" algn="ctr">
              <a:spcBef>
                <a:spcPts val="0"/>
              </a:spcBef>
              <a:buSzTx/>
              <a:buNone/>
              <a:defRPr sz="2601"/>
            </a:lvl4pPr>
            <a:lvl5pPr marL="0" indent="0" algn="ctr">
              <a:spcBef>
                <a:spcPts val="0"/>
              </a:spcBef>
              <a:buSzTx/>
              <a:buNone/>
              <a:defRPr sz="2601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（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49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&amp;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57" name="本文レベル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58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、箇条書き、画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イメージ"/>
          <p:cNvSpPr>
            <a:spLocks noGrp="1"/>
          </p:cNvSpPr>
          <p:nvPr>
            <p:ph type="pic" sz="half" idx="13"/>
          </p:nvPr>
        </p:nvSpPr>
        <p:spPr>
          <a:xfrm>
            <a:off x="4723805" y="1821656"/>
            <a:ext cx="3750469" cy="442019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67" name="本文レベル1…"/>
          <p:cNvSpPr txBox="1">
            <a:spLocks noGrp="1"/>
          </p:cNvSpPr>
          <p:nvPr>
            <p:ph type="body" sz="half" idx="1"/>
          </p:nvPr>
        </p:nvSpPr>
        <p:spPr>
          <a:xfrm>
            <a:off x="669726" y="1821656"/>
            <a:ext cx="3750469" cy="4420195"/>
          </a:xfrm>
          <a:prstGeom prst="rect">
            <a:avLst/>
          </a:prstGeom>
        </p:spPr>
        <p:txBody>
          <a:bodyPr/>
          <a:lstStyle>
            <a:lvl1pPr marL="241093" indent="-241093">
              <a:spcBef>
                <a:spcPts val="2250"/>
              </a:spcBef>
              <a:defRPr sz="1969"/>
            </a:lvl1pPr>
            <a:lvl2pPr marL="482186" indent="-241093">
              <a:spcBef>
                <a:spcPts val="2250"/>
              </a:spcBef>
              <a:defRPr sz="1969"/>
            </a:lvl2pPr>
            <a:lvl3pPr marL="723279" indent="-241093">
              <a:spcBef>
                <a:spcPts val="2250"/>
              </a:spcBef>
              <a:defRPr sz="1969"/>
            </a:lvl3pPr>
            <a:lvl4pPr marL="964372" indent="-241093">
              <a:spcBef>
                <a:spcPts val="2250"/>
              </a:spcBef>
              <a:defRPr sz="1969"/>
            </a:lvl4pPr>
            <a:lvl5pPr marL="1205465" indent="-241093">
              <a:spcBef>
                <a:spcPts val="2250"/>
              </a:spcBef>
              <a:defRPr sz="1969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68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4434165" y="6536531"/>
            <a:ext cx="270908" cy="275717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本文レベル1…"/>
          <p:cNvSpPr txBox="1">
            <a:spLocks noGrp="1"/>
          </p:cNvSpPr>
          <p:nvPr>
            <p:ph type="body" idx="1"/>
          </p:nvPr>
        </p:nvSpPr>
        <p:spPr>
          <a:xfrm>
            <a:off x="669727" y="892969"/>
            <a:ext cx="7804547" cy="5072063"/>
          </a:xfrm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76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5D2EF62F-4645-3B8F-5582-ABAAA5CB5D8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1"/>
            </p:custDataLst>
            <p:extLst>
              <p:ext uri="{D42A27DB-BD31-4B8C-83A1-F6EECF244321}">
                <p14:modId xmlns:p14="http://schemas.microsoft.com/office/powerpoint/2010/main" val="270123018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22" imgW="624" imgH="623" progId="TCLayout.ActiveDocument.1">
                  <p:embed/>
                </p:oleObj>
              </mc:Choice>
              <mc:Fallback>
                <p:oleObj name="think-cell スライド" r:id="rId22" imgW="624" imgH="623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D2EF62F-4645-3B8F-5582-ABAAA5CB5D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テキスト"/>
          <p:cNvSpPr txBox="1">
            <a:spLocks noGrp="1"/>
          </p:cNvSpPr>
          <p:nvPr>
            <p:ph type="title"/>
          </p:nvPr>
        </p:nvSpPr>
        <p:spPr>
          <a:xfrm>
            <a:off x="669727" y="178594"/>
            <a:ext cx="7804547" cy="15180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タイトルテキスト</a:t>
            </a:r>
          </a:p>
        </p:txBody>
      </p:sp>
      <p:sp>
        <p:nvSpPr>
          <p:cNvPr id="3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4410121" y="6536531"/>
            <a:ext cx="318998" cy="275717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125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4" name="本文レベル1…"/>
          <p:cNvSpPr txBox="1">
            <a:spLocks noGrp="1"/>
          </p:cNvSpPr>
          <p:nvPr>
            <p:ph type="body" idx="1"/>
          </p:nvPr>
        </p:nvSpPr>
        <p:spPr>
          <a:xfrm>
            <a:off x="669727" y="1821656"/>
            <a:ext cx="7804547" cy="44201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4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3" r:id="rId14"/>
    <p:sldLayoutId id="2147483714" r:id="rId15"/>
    <p:sldLayoutId id="2147483715" r:id="rId16"/>
    <p:sldLayoutId id="2147483716" r:id="rId17"/>
    <p:sldLayoutId id="2147483717" r:id="rId18"/>
    <p:sldLayoutId id="2147483678" r:id="rId19"/>
  </p:sldLayoutIdLst>
  <p:transition spd="med"/>
  <p:hf hdr="0" ftr="0" dt="0"/>
  <p:txStyles>
    <p:titleStyle>
      <a:lvl1pPr marL="0" marR="0" indent="0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1pPr>
      <a:lvl2pPr marL="0" marR="0" indent="0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2pPr>
      <a:lvl3pPr marL="0" marR="0" indent="0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3pPr>
      <a:lvl4pPr marL="0" marR="0" indent="0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4pPr>
      <a:lvl5pPr marL="0" marR="0" indent="0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5pPr>
      <a:lvl6pPr marL="0" marR="0" indent="0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6pPr>
      <a:lvl7pPr marL="0" marR="0" indent="0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7pPr>
      <a:lvl8pPr marL="0" marR="0" indent="0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8pPr>
      <a:lvl9pPr marL="0" marR="0" indent="0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9pPr>
    </p:titleStyle>
    <p:bodyStyle>
      <a:lvl1pPr marL="312528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1pPr>
      <a:lvl2pPr marL="625056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2pPr>
      <a:lvl3pPr marL="937584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3pPr>
      <a:lvl4pPr marL="1250112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4pPr>
      <a:lvl5pPr marL="1562640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5pPr>
      <a:lvl6pPr marL="1875168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6pPr>
      <a:lvl7pPr marL="2187696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7pPr>
      <a:lvl8pPr marL="2500224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8pPr>
      <a:lvl9pPr marL="2812752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9pPr>
    </p:bodyStyle>
    <p:otherStyle>
      <a:lvl1pPr marL="0" marR="0" indent="0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160729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321457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482186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642915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803643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964372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125101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285829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3.xml"/><Relationship Id="rId6" Type="http://schemas.openxmlformats.org/officeDocument/2006/relationships/image" Target="../media/image10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4.xml"/><Relationship Id="rId6" Type="http://schemas.openxmlformats.org/officeDocument/2006/relationships/image" Target="../media/image11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247628-DA5D-4908-96A7-29DF0B0B0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7820" y="3231996"/>
            <a:ext cx="1923604" cy="384721"/>
          </a:xfrm>
        </p:spPr>
        <p:txBody>
          <a:bodyPr/>
          <a:lstStyle/>
          <a:p>
            <a:r>
              <a:rPr lang="ja-JP" altLang="en-US" sz="2500">
                <a:latin typeface="游ゴシック"/>
                <a:ea typeface="游ゴシック"/>
                <a:cs typeface="HGMaruGothicMPRO" charset="-128"/>
              </a:rPr>
              <a:t>４．配信設定</a:t>
            </a:r>
            <a:endParaRPr lang="ja-JP" altLang="en-US" sz="2500">
              <a:latin typeface="游ゴシック"/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86832234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282803" y="178595"/>
            <a:ext cx="8436830" cy="476751"/>
          </a:xfrm>
        </p:spPr>
        <p:txBody>
          <a:bodyPr/>
          <a:lstStyle/>
          <a:p>
            <a:r>
              <a:rPr lang="en-US" altLang="ja-JP" dirty="0" err="1">
                <a:ea typeface="游ゴシック"/>
                <a:cs typeface="源真ゴシック Bold" panose="020B0602020203020207" pitchFamily="50" charset="-128"/>
              </a:rPr>
              <a:t>配信準備について</a:t>
            </a:r>
            <a:r>
              <a:rPr lang="ja-JP" altLang="en-US" b="1">
                <a:ea typeface="游ゴシック"/>
                <a:cs typeface="源真ゴシック Bold" panose="020B0602020203020207" pitchFamily="50" charset="-128"/>
              </a:rPr>
              <a:t>ご注意を！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35B410B3-1B2A-4296-99A6-3E40ADB0E1F1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altLang="ja-JP" smtClean="0"/>
              <a:t>10</a:t>
            </a:fld>
            <a:endParaRPr lang="ja-JP" altLang="en-US"/>
          </a:p>
        </p:txBody>
      </p:sp>
      <p:sp>
        <p:nvSpPr>
          <p:cNvPr id="39" name="テキスト ボックス 26">
            <a:extLst>
              <a:ext uri="{FF2B5EF4-FFF2-40B4-BE49-F238E27FC236}">
                <a16:creationId xmlns:a16="http://schemas.microsoft.com/office/drawing/2014/main" id="{14151E8B-57AF-4800-930F-8119584200C6}"/>
              </a:ext>
            </a:extLst>
          </p:cNvPr>
          <p:cNvSpPr txBox="1"/>
          <p:nvPr/>
        </p:nvSpPr>
        <p:spPr>
          <a:xfrm>
            <a:off x="562708" y="1296865"/>
            <a:ext cx="8018586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altLang="ja-JP" sz="1600" b="1" dirty="0">
                <a:solidFill>
                  <a:srgbClr val="37474F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CSV</a:t>
            </a: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のアップロード/配信設定が間に合わず、</a:t>
            </a:r>
            <a:endParaRPr lang="en-US" altLang="ja-JP" sz="1600" b="1">
              <a:solidFill>
                <a:srgbClr val="37474F"/>
              </a:solidFill>
              <a:latin typeface="游ゴシック"/>
              <a:ea typeface="游ゴシック"/>
              <a:cs typeface="源真ゴシック Bold" panose="020B0602020203020207" pitchFamily="50" charset="-128"/>
            </a:endParaRPr>
          </a:p>
          <a:p>
            <a:pPr algn="ctr"/>
            <a:r>
              <a:rPr lang="ja-JP" altLang="en-US" sz="1600" b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予定されていた配信日に配信できないケースがございます。</a:t>
            </a:r>
            <a:endParaRPr lang="en-US" altLang="ja-JP" sz="1600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  <a:p>
            <a:pPr algn="ctr"/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余裕をもった配信準備をお願いいたします！</a:t>
            </a:r>
            <a:endParaRPr lang="en-US" altLang="ja-JP" sz="1600" b="1">
              <a:solidFill>
                <a:srgbClr val="37474F"/>
              </a:solidFill>
              <a:latin typeface="游ゴシック"/>
              <a:ea typeface="游ゴシック"/>
              <a:cs typeface="源真ゴシック Bold" panose="020B0602020203020207" pitchFamily="50" charset="-128"/>
            </a:endParaRPr>
          </a:p>
        </p:txBody>
      </p:sp>
      <p:pic>
        <p:nvPicPr>
          <p:cNvPr id="45" name="Google Shape;115;p2" descr="イメージ">
            <a:extLst>
              <a:ext uri="{FF2B5EF4-FFF2-40B4-BE49-F238E27FC236}">
                <a16:creationId xmlns:a16="http://schemas.microsoft.com/office/drawing/2014/main" id="{179D440A-3D64-47E9-98EE-AA581F8387A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05712" y="4197599"/>
            <a:ext cx="1318958" cy="150298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吹き出し: 角を丸めた四角形 2">
            <a:extLst>
              <a:ext uri="{FF2B5EF4-FFF2-40B4-BE49-F238E27FC236}">
                <a16:creationId xmlns:a16="http://schemas.microsoft.com/office/drawing/2014/main" id="{2F86B5E8-C8E9-41CD-BE30-5968F7DC91C9}"/>
              </a:ext>
            </a:extLst>
          </p:cNvPr>
          <p:cNvSpPr/>
          <p:nvPr/>
        </p:nvSpPr>
        <p:spPr>
          <a:xfrm>
            <a:off x="5103340" y="2888382"/>
            <a:ext cx="2264523" cy="1303203"/>
          </a:xfrm>
          <a:prstGeom prst="wedgeRoundRectCallout">
            <a:avLst>
              <a:gd name="adj1" fmla="val 28173"/>
              <a:gd name="adj2" fmla="val 78362"/>
              <a:gd name="adj3" fmla="val 16667"/>
            </a:avLst>
          </a:prstGeom>
          <a:solidFill>
            <a:srgbClr val="E76D64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defTabSz="584200"/>
            <a:r>
              <a:rPr lang="ja-JP" altLang="en-US" sz="1400" b="1">
                <a:solidFill>
                  <a:schemeClr val="bg1"/>
                </a:solidFill>
                <a:latin typeface="游ゴシック"/>
                <a:ea typeface="游ゴシック"/>
                <a:sym typeface="ヒラギノ角ゴ ProN W3"/>
              </a:rPr>
              <a:t>組織</a:t>
            </a:r>
            <a:r>
              <a:rPr lang="en-US" altLang="ja-JP" sz="1400" b="1" dirty="0">
                <a:solidFill>
                  <a:schemeClr val="bg1"/>
                </a:solidFill>
                <a:latin typeface="游ゴシック"/>
                <a:ea typeface="游ゴシック"/>
                <a:sym typeface="ヒラギノ角ゴ ProN W3"/>
              </a:rPr>
              <a:t>/</a:t>
            </a:r>
            <a:r>
              <a:rPr lang="ja-JP" altLang="en-US" sz="1400" b="1">
                <a:solidFill>
                  <a:schemeClr val="bg1"/>
                </a:solidFill>
                <a:latin typeface="游ゴシック"/>
                <a:ea typeface="游ゴシック"/>
                <a:sym typeface="ヒラギノ角ゴ ProN W3"/>
              </a:rPr>
              <a:t>従業員情報のアップロードと配信設定は</a:t>
            </a:r>
            <a:endParaRPr lang="en-US" altLang="ja-JP" sz="1400" b="1">
              <a:solidFill>
                <a:schemeClr val="bg1"/>
              </a:solidFill>
              <a:latin typeface="游ゴシック"/>
              <a:ea typeface="游ゴシック"/>
              <a:sym typeface="ヒラギノ角ゴ ProN W3"/>
            </a:endParaRPr>
          </a:p>
          <a:p>
            <a:pPr marL="0" marR="0" indent="0" algn="ctr" defTabSz="584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400" b="1">
                <a:solidFill>
                  <a:schemeClr val="bg1"/>
                </a:solidFill>
                <a:latin typeface="游ゴシック"/>
                <a:ea typeface="游ゴシック"/>
                <a:sym typeface="ヒラギノ角ゴ ProN W3"/>
              </a:rPr>
              <a:t>早めにしたほうがよさそうだな</a:t>
            </a:r>
            <a:endParaRPr lang="en-US" altLang="ja-JP" sz="1400" b="1">
              <a:solidFill>
                <a:schemeClr val="bg1"/>
              </a:solidFill>
              <a:latin typeface="游ゴシック"/>
              <a:ea typeface="游ゴシック"/>
            </a:endParaRPr>
          </a:p>
        </p:txBody>
      </p:sp>
      <p:sp>
        <p:nvSpPr>
          <p:cNvPr id="6" name="ホームベース 28">
            <a:extLst>
              <a:ext uri="{FF2B5EF4-FFF2-40B4-BE49-F238E27FC236}">
                <a16:creationId xmlns:a16="http://schemas.microsoft.com/office/drawing/2014/main" id="{FE7B1B26-211E-DC06-C706-1A77070228CC}"/>
              </a:ext>
            </a:extLst>
          </p:cNvPr>
          <p:cNvSpPr/>
          <p:nvPr/>
        </p:nvSpPr>
        <p:spPr>
          <a:xfrm>
            <a:off x="2780041" y="3132576"/>
            <a:ext cx="1778611" cy="2618822"/>
          </a:xfrm>
          <a:prstGeom prst="homePlate">
            <a:avLst>
              <a:gd name="adj" fmla="val 32311"/>
            </a:avLst>
          </a:prstGeom>
          <a:solidFill>
            <a:srgbClr val="C0C4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【アンケート配信】</a:t>
            </a:r>
            <a:endParaRPr lang="en-US" altLang="ja-JP" sz="1100" b="1" dirty="0">
              <a:solidFill>
                <a:schemeClr val="bg1"/>
              </a:solidFill>
              <a:latin typeface="游ゴシック"/>
              <a:ea typeface="游ゴシック"/>
            </a:endParaRPr>
          </a:p>
          <a:p>
            <a:endParaRPr lang="ja-JP" altLang="en-US" sz="1100" b="1" dirty="0">
              <a:solidFill>
                <a:schemeClr val="bg1"/>
              </a:solidFill>
              <a:latin typeface="游ゴシック"/>
              <a:ea typeface="游ゴシック"/>
            </a:endParaRPr>
          </a:p>
          <a:p>
            <a:pPr algn="ctr"/>
            <a:r>
              <a:rPr lang="en-US" altLang="ja-JP" sz="1100" b="1" dirty="0">
                <a:solidFill>
                  <a:schemeClr val="bg1"/>
                </a:solidFill>
                <a:latin typeface="游ゴシック"/>
                <a:ea typeface="游ゴシック"/>
              </a:rPr>
              <a:t>※</a:t>
            </a:r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午前</a:t>
            </a:r>
            <a:r>
              <a:rPr lang="en-US" altLang="ja-JP" sz="1100" b="1" dirty="0">
                <a:solidFill>
                  <a:schemeClr val="bg1"/>
                </a:solidFill>
                <a:latin typeface="游ゴシック"/>
                <a:ea typeface="游ゴシック"/>
              </a:rPr>
              <a:t>12</a:t>
            </a:r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時以降</a:t>
            </a:r>
            <a:endParaRPr lang="en-US" altLang="ja-JP" sz="1100" b="1" dirty="0">
              <a:solidFill>
                <a:schemeClr val="bg1"/>
              </a:solidFill>
              <a:latin typeface="游ゴシック"/>
              <a:ea typeface="游ゴシック"/>
            </a:endParaRPr>
          </a:p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順次配信</a:t>
            </a:r>
            <a:endParaRPr lang="en-US" altLang="ja-JP" sz="1100" b="1" dirty="0">
              <a:solidFill>
                <a:schemeClr val="bg1"/>
              </a:solidFill>
              <a:latin typeface="游ゴシック"/>
              <a:ea typeface="游ゴシック"/>
            </a:endParaRPr>
          </a:p>
          <a:p>
            <a:pPr algn="ctr"/>
            <a:endParaRPr lang="en-US" altLang="ja-JP" sz="11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配信は</a:t>
            </a:r>
            <a:r>
              <a:rPr lang="en-US" altLang="ja-JP" sz="1100" b="1" dirty="0">
                <a:solidFill>
                  <a:schemeClr val="bg1"/>
                </a:solidFill>
                <a:latin typeface="游ゴシック"/>
                <a:ea typeface="游ゴシック"/>
              </a:rPr>
              <a:t>2</a:t>
            </a:r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週間程度を推奨</a:t>
            </a:r>
            <a:endParaRPr lang="en-US" altLang="ja-JP" sz="1100" b="1" dirty="0">
              <a:solidFill>
                <a:schemeClr val="bg1"/>
              </a:solidFill>
              <a:latin typeface="游ゴシック"/>
              <a:ea typeface="游ゴシック"/>
            </a:endParaRPr>
          </a:p>
        </p:txBody>
      </p:sp>
      <p:sp>
        <p:nvSpPr>
          <p:cNvPr id="8" name="正方形/長方形 44">
            <a:extLst>
              <a:ext uri="{FF2B5EF4-FFF2-40B4-BE49-F238E27FC236}">
                <a16:creationId xmlns:a16="http://schemas.microsoft.com/office/drawing/2014/main" id="{C463061B-6736-AC12-D16F-133A46566376}"/>
              </a:ext>
            </a:extLst>
          </p:cNvPr>
          <p:cNvSpPr>
            <a:spLocks noChangeAspect="1"/>
          </p:cNvSpPr>
          <p:nvPr/>
        </p:nvSpPr>
        <p:spPr>
          <a:xfrm>
            <a:off x="1136260" y="2592201"/>
            <a:ext cx="1644742" cy="315523"/>
          </a:xfrm>
          <a:prstGeom prst="rect">
            <a:avLst/>
          </a:prstGeom>
          <a:solidFill>
            <a:srgbClr val="CFD8DC"/>
          </a:solidFill>
          <a:ln w="6350">
            <a:solidFill>
              <a:srgbClr val="3747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000" b="1">
                <a:solidFill>
                  <a:srgbClr val="37474F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～配信開始３営業日前</a:t>
            </a:r>
          </a:p>
        </p:txBody>
      </p:sp>
      <p:sp>
        <p:nvSpPr>
          <p:cNvPr id="10" name="正方形/長方形 48">
            <a:extLst>
              <a:ext uri="{FF2B5EF4-FFF2-40B4-BE49-F238E27FC236}">
                <a16:creationId xmlns:a16="http://schemas.microsoft.com/office/drawing/2014/main" id="{856F2529-30A3-4F50-ED4C-55E2BE3B9E0B}"/>
              </a:ext>
            </a:extLst>
          </p:cNvPr>
          <p:cNvSpPr>
            <a:spLocks noChangeAspect="1"/>
          </p:cNvSpPr>
          <p:nvPr/>
        </p:nvSpPr>
        <p:spPr>
          <a:xfrm>
            <a:off x="2785997" y="2588461"/>
            <a:ext cx="1776574" cy="314904"/>
          </a:xfrm>
          <a:prstGeom prst="rect">
            <a:avLst/>
          </a:prstGeom>
          <a:solidFill>
            <a:srgbClr val="CFD8DC"/>
          </a:solidFill>
          <a:ln w="6350">
            <a:solidFill>
              <a:srgbClr val="3747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000" b="1">
                <a:solidFill>
                  <a:srgbClr val="37474F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配信開始日</a:t>
            </a:r>
            <a:endParaRPr lang="ja-JP" altLang="en-US" sz="1000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</p:txBody>
      </p:sp>
      <p:sp>
        <p:nvSpPr>
          <p:cNvPr id="12" name="ホームベース 49">
            <a:extLst>
              <a:ext uri="{FF2B5EF4-FFF2-40B4-BE49-F238E27FC236}">
                <a16:creationId xmlns:a16="http://schemas.microsoft.com/office/drawing/2014/main" id="{626C2BC2-6EF6-7745-7642-B4B3BFB90A78}"/>
              </a:ext>
            </a:extLst>
          </p:cNvPr>
          <p:cNvSpPr/>
          <p:nvPr/>
        </p:nvSpPr>
        <p:spPr>
          <a:xfrm>
            <a:off x="1145341" y="4547453"/>
            <a:ext cx="1647325" cy="952309"/>
          </a:xfrm>
          <a:prstGeom prst="homePlate">
            <a:avLst>
              <a:gd name="adj" fmla="val 32311"/>
            </a:avLst>
          </a:prstGeom>
          <a:solidFill>
            <a:srgbClr val="00BEB4"/>
          </a:solidFill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配信準備</a:t>
            </a:r>
            <a:endParaRPr lang="en-US" altLang="ja-JP" sz="1100" b="1">
              <a:solidFill>
                <a:schemeClr val="bg1"/>
              </a:solidFill>
              <a:latin typeface="游ゴシック"/>
              <a:ea typeface="游ゴシック"/>
              <a:cs typeface="源真ゴシック Bold" panose="020B0602020203020207" pitchFamily="50" charset="-128"/>
            </a:endParaRPr>
          </a:p>
          <a:p>
            <a:endParaRPr lang="ja-JP" altLang="en-US" sz="800" b="1" dirty="0">
              <a:solidFill>
                <a:schemeClr val="bg1"/>
              </a:solidFill>
              <a:latin typeface="游ゴシック"/>
              <a:ea typeface="游ゴシック"/>
              <a:cs typeface="源真ゴシック Bold" panose="020B0602020203020207" pitchFamily="50" charset="-128"/>
            </a:endParaRPr>
          </a:p>
          <a:p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組織/従業員CSV作成・アップロード</a:t>
            </a:r>
            <a:endParaRPr lang="en-US" altLang="ja-JP" sz="1100" b="1" dirty="0">
              <a:solidFill>
                <a:schemeClr val="bg1"/>
              </a:solidFill>
              <a:latin typeface="游ゴシック"/>
              <a:ea typeface="游ゴシック"/>
              <a:cs typeface="源真ゴシック Bold" panose="020B0602020203020207" pitchFamily="50" charset="-128"/>
            </a:endParaRPr>
          </a:p>
          <a:p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配信設定</a:t>
            </a:r>
          </a:p>
        </p:txBody>
      </p:sp>
      <p:sp>
        <p:nvSpPr>
          <p:cNvPr id="14" name="ホームベース 49">
            <a:extLst>
              <a:ext uri="{FF2B5EF4-FFF2-40B4-BE49-F238E27FC236}">
                <a16:creationId xmlns:a16="http://schemas.microsoft.com/office/drawing/2014/main" id="{93F63AF9-2D0D-C1E3-8C25-77DAF2888117}"/>
              </a:ext>
            </a:extLst>
          </p:cNvPr>
          <p:cNvSpPr/>
          <p:nvPr/>
        </p:nvSpPr>
        <p:spPr>
          <a:xfrm>
            <a:off x="1136274" y="3433232"/>
            <a:ext cx="1644730" cy="975635"/>
          </a:xfrm>
          <a:prstGeom prst="homePlate">
            <a:avLst>
              <a:gd name="adj" fmla="val 32311"/>
            </a:avLst>
          </a:prstGeom>
          <a:solidFill>
            <a:srgbClr val="C0C4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従業員への周知</a:t>
            </a:r>
            <a:endParaRPr lang="en-US" altLang="ja-JP" sz="1100" b="1">
              <a:solidFill>
                <a:schemeClr val="bg1"/>
              </a:solidFill>
              <a:latin typeface="游ゴシック"/>
              <a:ea typeface="游ゴシック"/>
              <a:cs typeface="源真ゴシック Bold" panose="020B0602020203020207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82365429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247628-DA5D-4908-96A7-29DF0B0B0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5717" y="2847276"/>
            <a:ext cx="4167809" cy="1154162"/>
          </a:xfrm>
        </p:spPr>
        <p:txBody>
          <a:bodyPr/>
          <a:lstStyle/>
          <a:p>
            <a:r>
              <a:rPr lang="ja-JP" altLang="en-US" sz="2500">
                <a:latin typeface="游ゴシック"/>
                <a:ea typeface="游ゴシック"/>
                <a:cs typeface="HGMaruGothicMPRO" charset="-128"/>
              </a:rPr>
              <a:t>４．配信設定　🙌完了🙌</a:t>
            </a:r>
            <a:br>
              <a:rPr lang="ja-JP" altLang="en-US" sz="2500" dirty="0">
                <a:latin typeface="游ゴシック"/>
                <a:ea typeface="游ゴシック"/>
                <a:cs typeface="HGMaruGothicMPRO" charset="-128"/>
              </a:rPr>
            </a:br>
            <a:br>
              <a:rPr lang="ja-JP" altLang="en-US" sz="2500" dirty="0">
                <a:latin typeface="游ゴシック"/>
                <a:ea typeface="游ゴシック"/>
              </a:rPr>
            </a:br>
            <a:r>
              <a:rPr lang="ja-JP" altLang="en-US" sz="2500">
                <a:latin typeface="游ゴシック"/>
                <a:ea typeface="游ゴシック"/>
              </a:rPr>
              <a:t>⇨５．回答催促・リマインド</a:t>
            </a:r>
          </a:p>
        </p:txBody>
      </p:sp>
    </p:spTree>
    <p:extLst>
      <p:ext uri="{BB962C8B-B14F-4D97-AF65-F5344CB8AC3E}">
        <p14:creationId xmlns:p14="http://schemas.microsoft.com/office/powerpoint/2010/main" val="290588418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395085" y="265244"/>
            <a:ext cx="6155531" cy="369332"/>
          </a:xfrm>
        </p:spPr>
        <p:txBody>
          <a:bodyPr/>
          <a:lstStyle/>
          <a:p>
            <a:r>
              <a:rPr lang="ja-JP" altLang="en-US">
                <a:cs typeface="HGMaruGothicMPRO" charset="-128"/>
              </a:rPr>
              <a:t>導入準備～配信までにご対応いただくこと～</a:t>
            </a:r>
            <a:endParaRPr kumimoji="1" lang="ja-JP" altLang="en-US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A22E23B7-EBF9-4687-B94D-873BAF73537E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altLang="ja-JP" smtClean="0"/>
              <a:t>2</a:t>
            </a:fld>
            <a:endParaRPr lang="ja-JP" altLang="en-US"/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8DDA99C3-FBAC-4A99-88A6-7FE9FB75A5E7}"/>
              </a:ext>
            </a:extLst>
          </p:cNvPr>
          <p:cNvGrpSpPr/>
          <p:nvPr/>
        </p:nvGrpSpPr>
        <p:grpSpPr>
          <a:xfrm>
            <a:off x="494959" y="2053516"/>
            <a:ext cx="8154082" cy="4115855"/>
            <a:chOff x="494959" y="1350509"/>
            <a:chExt cx="8154082" cy="4758387"/>
          </a:xfrm>
        </p:grpSpPr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73581F51-8FA0-4CA8-9385-08B2AB1D9E23}"/>
                </a:ext>
              </a:extLst>
            </p:cNvPr>
            <p:cNvSpPr/>
            <p:nvPr/>
          </p:nvSpPr>
          <p:spPr>
            <a:xfrm>
              <a:off x="1524711" y="1350509"/>
              <a:ext cx="2738762" cy="1503925"/>
            </a:xfrm>
            <a:prstGeom prst="rect">
              <a:avLst/>
            </a:prstGeom>
            <a:solidFill>
              <a:srgbClr val="00206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sz="2000" b="1" i="0" u="sng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ヒラギノ角ゴ ProN W3"/>
                </a:rPr>
                <a:t>CSV</a:t>
              </a:r>
              <a:r>
                <a:rPr kumimoji="0" lang="ja-JP" altLang="en-US" sz="2000" b="1" i="0" u="sng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ヒラギノ角ゴ ProN W3"/>
                </a:rPr>
                <a:t>登録</a:t>
              </a: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601EBB8-EDFB-48DE-AF80-1BC165C73C78}"/>
                </a:ext>
              </a:extLst>
            </p:cNvPr>
            <p:cNvSpPr/>
            <p:nvPr/>
          </p:nvSpPr>
          <p:spPr>
            <a:xfrm>
              <a:off x="1009835" y="1350509"/>
              <a:ext cx="447810" cy="1503925"/>
            </a:xfrm>
            <a:prstGeom prst="rect">
              <a:avLst/>
            </a:prstGeom>
            <a:solidFill>
              <a:srgbClr val="00206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2200" b="1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ヒラギノ角ゴ ProN W3"/>
                </a:rPr>
                <a:t>1</a:t>
              </a:r>
            </a:p>
          </p:txBody>
        </p:sp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777950C4-C430-49E3-B32A-A11426E5C68B}"/>
                </a:ext>
              </a:extLst>
            </p:cNvPr>
            <p:cNvSpPr/>
            <p:nvPr/>
          </p:nvSpPr>
          <p:spPr>
            <a:xfrm>
              <a:off x="4330539" y="1350509"/>
              <a:ext cx="4318502" cy="1503925"/>
            </a:xfrm>
            <a:prstGeom prst="rect">
              <a:avLst/>
            </a:prstGeom>
            <a:noFill/>
            <a:ln w="19050" cap="flat">
              <a:solidFill>
                <a:srgbClr val="002060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342900" marR="0" indent="-342900" algn="l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</a:pPr>
              <a:r>
                <a:rPr lang="ja-JP" altLang="en-US" sz="2000">
                  <a:solidFill>
                    <a:srgbClr val="002060"/>
                  </a:solidFill>
                  <a:latin typeface="+mn-lt"/>
                  <a:ea typeface="+mn-ea"/>
                  <a:cs typeface="+mn-cs"/>
                  <a:sym typeface="ヒラギノ角ゴ ProN W3"/>
                </a:rPr>
                <a:t>組織</a:t>
              </a:r>
              <a:r>
                <a:rPr lang="en-US" altLang="ja-JP" sz="2000">
                  <a:solidFill>
                    <a:srgbClr val="002060"/>
                  </a:solidFill>
                  <a:latin typeface="+mn-lt"/>
                  <a:ea typeface="+mn-ea"/>
                  <a:cs typeface="+mn-cs"/>
                  <a:sym typeface="ヒラギノ角ゴ ProN W3"/>
                </a:rPr>
                <a:t>CSV</a:t>
              </a:r>
              <a:r>
                <a:rPr lang="ja-JP" altLang="en-US" sz="2000">
                  <a:solidFill>
                    <a:srgbClr val="002060"/>
                  </a:solidFill>
                  <a:latin typeface="+mn-lt"/>
                  <a:ea typeface="+mn-ea"/>
                  <a:cs typeface="+mn-cs"/>
                  <a:sym typeface="ヒラギノ角ゴ ProN W3"/>
                </a:rPr>
                <a:t>と従業員</a:t>
              </a:r>
              <a:r>
                <a:rPr lang="en-US" altLang="ja-JP" sz="2000">
                  <a:solidFill>
                    <a:srgbClr val="002060"/>
                  </a:solidFill>
                  <a:latin typeface="+mn-lt"/>
                  <a:ea typeface="+mn-ea"/>
                  <a:cs typeface="+mn-cs"/>
                  <a:sym typeface="ヒラギノ角ゴ ProN W3"/>
                </a:rPr>
                <a:t>CSV</a:t>
              </a:r>
              <a:r>
                <a:rPr lang="ja-JP" altLang="en-US" sz="2000">
                  <a:solidFill>
                    <a:srgbClr val="002060"/>
                  </a:solidFill>
                  <a:latin typeface="+mn-lt"/>
                  <a:ea typeface="+mn-ea"/>
                  <a:cs typeface="+mn-cs"/>
                  <a:sym typeface="ヒラギノ角ゴ ProN W3"/>
                </a:rPr>
                <a:t>の作成、アップロード</a:t>
              </a:r>
              <a:endParaRPr kumimoji="0" lang="ja-JP" altLang="en-US" sz="2000" b="0" i="0" u="none" strike="noStrike" cap="none" spc="0" normalizeH="0" baseline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+mn-lt"/>
                <a:ea typeface="+mn-ea"/>
                <a:cs typeface="+mn-cs"/>
                <a:sym typeface="ヒラギノ角ゴ ProN W3"/>
              </a:endParaRP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323B230B-C82D-4F20-ADF6-E7761B0B7740}"/>
                </a:ext>
              </a:extLst>
            </p:cNvPr>
            <p:cNvSpPr/>
            <p:nvPr/>
          </p:nvSpPr>
          <p:spPr>
            <a:xfrm>
              <a:off x="1524711" y="2977740"/>
              <a:ext cx="2738762" cy="1503925"/>
            </a:xfrm>
            <a:prstGeom prst="rect">
              <a:avLst/>
            </a:prstGeom>
            <a:solidFill>
              <a:srgbClr val="00206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2000" b="1" u="sng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ヒラギノ角ゴ ProN W3"/>
                </a:rPr>
                <a:t>配信設定</a:t>
              </a:r>
              <a:endParaRPr kumimoji="0" lang="ja-JP" altLang="en-US" sz="2000" b="1" i="0" u="sng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ヒラギノ角ゴ ProN W3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11B5E580-4DFB-4809-A1EF-07CE5F18CA34}"/>
                </a:ext>
              </a:extLst>
            </p:cNvPr>
            <p:cNvSpPr/>
            <p:nvPr/>
          </p:nvSpPr>
          <p:spPr>
            <a:xfrm>
              <a:off x="1009835" y="2977740"/>
              <a:ext cx="447810" cy="1503925"/>
            </a:xfrm>
            <a:prstGeom prst="rect">
              <a:avLst/>
            </a:prstGeom>
            <a:solidFill>
              <a:srgbClr val="00206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2200" b="1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ヒラギノ角ゴ ProN W3"/>
                </a:rPr>
                <a:t>2</a:t>
              </a:r>
            </a:p>
          </p:txBody>
        </p: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E392E8BE-A7B6-40AC-B886-63F7EEFBE574}"/>
                </a:ext>
              </a:extLst>
            </p:cNvPr>
            <p:cNvSpPr/>
            <p:nvPr/>
          </p:nvSpPr>
          <p:spPr>
            <a:xfrm>
              <a:off x="4330539" y="2977740"/>
              <a:ext cx="4318502" cy="1503925"/>
            </a:xfrm>
            <a:prstGeom prst="rect">
              <a:avLst/>
            </a:prstGeom>
            <a:noFill/>
            <a:ln w="19050" cap="flat">
              <a:solidFill>
                <a:srgbClr val="002060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342900" marR="0" indent="-342900" algn="l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</a:pPr>
              <a:r>
                <a:rPr kumimoji="0" lang="ja-JP" altLang="en-US" sz="2000" b="0" i="0" u="none" strike="noStrike" cap="none" spc="0" normalizeH="0" baseline="0">
                  <a:ln>
                    <a:noFill/>
                  </a:ln>
                  <a:solidFill>
                    <a:srgbClr val="002060"/>
                  </a:solidFill>
                  <a:effectLst/>
                  <a:uFillTx/>
                  <a:latin typeface="+mn-lt"/>
                  <a:ea typeface="+mn-ea"/>
                  <a:cs typeface="+mn-cs"/>
                  <a:sym typeface="ヒラギノ角ゴ ProN W3"/>
                </a:rPr>
                <a:t>サーベイ名称</a:t>
              </a:r>
              <a:endParaRPr kumimoji="0" lang="en-US" altLang="ja-JP" sz="2000" b="0" i="0" u="none" strike="noStrike" cap="none" spc="0" normalizeH="0" baseline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+mn-lt"/>
                <a:ea typeface="+mn-ea"/>
                <a:cs typeface="+mn-cs"/>
                <a:sym typeface="ヒラギノ角ゴ ProN W3"/>
              </a:endParaRPr>
            </a:p>
            <a:p>
              <a:pPr marL="342900" marR="0" indent="-342900" algn="l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</a:pPr>
              <a:r>
                <a:rPr kumimoji="0" lang="ja-JP" altLang="en-US" sz="2000" b="0" i="0" u="none" strike="noStrike" cap="none" spc="0" normalizeH="0" baseline="0">
                  <a:ln>
                    <a:noFill/>
                  </a:ln>
                  <a:solidFill>
                    <a:srgbClr val="002060"/>
                  </a:solidFill>
                  <a:effectLst/>
                  <a:uFillTx/>
                  <a:latin typeface="+mn-lt"/>
                  <a:ea typeface="+mn-ea"/>
                  <a:cs typeface="+mn-cs"/>
                  <a:sym typeface="ヒラギノ角ゴ ProN W3"/>
                </a:rPr>
                <a:t>サーベイ実施期間</a:t>
              </a:r>
              <a:endParaRPr kumimoji="0" lang="en-US" altLang="ja-JP" sz="2000" b="0" i="0" u="none" strike="noStrike" cap="none" spc="0" normalizeH="0" baseline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+mn-lt"/>
                <a:ea typeface="+mn-ea"/>
                <a:cs typeface="+mn-cs"/>
                <a:sym typeface="ヒラギノ角ゴ ProN W3"/>
              </a:endParaRPr>
            </a:p>
            <a:p>
              <a:pPr marL="342900" marR="0" indent="-342900" algn="l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</a:pPr>
              <a:r>
                <a:rPr lang="ja-JP" altLang="en-US" sz="2000">
                  <a:solidFill>
                    <a:srgbClr val="002060"/>
                  </a:solidFill>
                  <a:latin typeface="+mn-lt"/>
                  <a:ea typeface="+mn-ea"/>
                  <a:cs typeface="+mn-cs"/>
                  <a:sym typeface="ヒラギノ角ゴ ProN W3"/>
                </a:rPr>
                <a:t>実施形式（記名式</a:t>
              </a:r>
              <a:r>
                <a:rPr lang="en-US" altLang="ja-JP" sz="2000">
                  <a:solidFill>
                    <a:srgbClr val="002060"/>
                  </a:solidFill>
                  <a:latin typeface="+mn-lt"/>
                  <a:ea typeface="+mn-ea"/>
                  <a:cs typeface="+mn-cs"/>
                  <a:sym typeface="ヒラギノ角ゴ ProN W3"/>
                </a:rPr>
                <a:t>or</a:t>
              </a:r>
              <a:r>
                <a:rPr lang="ja-JP" altLang="en-US" sz="2000">
                  <a:solidFill>
                    <a:srgbClr val="002060"/>
                  </a:solidFill>
                  <a:latin typeface="+mn-lt"/>
                  <a:ea typeface="+mn-ea"/>
                  <a:cs typeface="+mn-cs"/>
                  <a:sym typeface="ヒラギノ角ゴ ProN W3"/>
                </a:rPr>
                <a:t>匿名式）</a:t>
              </a:r>
              <a:endParaRPr kumimoji="0" lang="ja-JP" altLang="en-US" sz="2000" b="0" i="0" u="none" strike="noStrike" cap="none" spc="0" normalizeH="0" baseline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+mn-lt"/>
                <a:ea typeface="+mn-ea"/>
                <a:cs typeface="+mn-cs"/>
                <a:sym typeface="ヒラギノ角ゴ ProN W3"/>
              </a:endParaRPr>
            </a:p>
          </p:txBody>
        </p: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B20671FD-EDA8-46D5-9DC7-BE0CF6B1DF9E}"/>
                </a:ext>
              </a:extLst>
            </p:cNvPr>
            <p:cNvSpPr/>
            <p:nvPr/>
          </p:nvSpPr>
          <p:spPr>
            <a:xfrm>
              <a:off x="1524711" y="4604971"/>
              <a:ext cx="2738762" cy="1503925"/>
            </a:xfrm>
            <a:prstGeom prst="rect">
              <a:avLst/>
            </a:prstGeom>
            <a:solidFill>
              <a:schemeClr val="tx2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2000" b="1" i="0" u="sng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ヒラギノ角ゴ ProN W3"/>
                </a:rPr>
                <a:t>オプション設定</a:t>
              </a:r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DA403605-B13F-4302-8572-E9A2CEC65A92}"/>
                </a:ext>
              </a:extLst>
            </p:cNvPr>
            <p:cNvSpPr/>
            <p:nvPr/>
          </p:nvSpPr>
          <p:spPr>
            <a:xfrm>
              <a:off x="1009835" y="4604971"/>
              <a:ext cx="447810" cy="1503925"/>
            </a:xfrm>
            <a:prstGeom prst="rect">
              <a:avLst/>
            </a:prstGeom>
            <a:solidFill>
              <a:schemeClr val="tx2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2200" b="1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ヒラギノ角ゴ ProN W3"/>
                </a:rPr>
                <a:t>3</a:t>
              </a:r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E8E265E2-0041-45F9-84F7-88D89888751C}"/>
                </a:ext>
              </a:extLst>
            </p:cNvPr>
            <p:cNvSpPr/>
            <p:nvPr/>
          </p:nvSpPr>
          <p:spPr>
            <a:xfrm>
              <a:off x="4330539" y="4604971"/>
              <a:ext cx="4318502" cy="1503925"/>
            </a:xfrm>
            <a:prstGeom prst="rect">
              <a:avLst/>
            </a:prstGeom>
            <a:noFill/>
            <a:ln w="19050" cap="flat">
              <a:solidFill>
                <a:srgbClr val="5E5E5E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342900" marR="0" indent="-342900" algn="l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</a:pPr>
              <a:r>
                <a:rPr lang="ja-JP" altLang="en-US" sz="2000">
                  <a:solidFill>
                    <a:srgbClr val="5E5E5E"/>
                  </a:solidFill>
                  <a:latin typeface="+mn-lt"/>
                  <a:ea typeface="游ゴシック"/>
                  <a:cs typeface="+mn-cs"/>
                  <a:sym typeface="ヒラギノ角ゴ ProN W3"/>
                </a:rPr>
                <a:t>役職マスタ・職種マスタの登録（</a:t>
              </a:r>
              <a:r>
                <a:rPr lang="en-US" altLang="ja-JP" sz="2000" dirty="0">
                  <a:solidFill>
                    <a:srgbClr val="5E5E5E"/>
                  </a:solidFill>
                  <a:latin typeface="+mn-lt"/>
                  <a:ea typeface="游ゴシック"/>
                  <a:cs typeface="+mn-cs"/>
                  <a:sym typeface="ヒラギノ角ゴ ProN W3"/>
                </a:rPr>
                <a:t>※</a:t>
              </a:r>
              <a:r>
                <a:rPr lang="ja-JP" altLang="en-US" sz="2000">
                  <a:solidFill>
                    <a:srgbClr val="5E5E5E"/>
                  </a:solidFill>
                  <a:latin typeface="+mn-lt"/>
                  <a:ea typeface="游ゴシック"/>
                  <a:cs typeface="+mn-cs"/>
                  <a:sym typeface="ヒラギノ角ゴ ProN W3"/>
                </a:rPr>
                <a:t>従業員</a:t>
              </a:r>
              <a:r>
                <a:rPr lang="en-US" altLang="ja-JP" sz="2000" dirty="0">
                  <a:solidFill>
                    <a:srgbClr val="5E5E5E"/>
                  </a:solidFill>
                  <a:latin typeface="+mn-lt"/>
                  <a:ea typeface="游ゴシック"/>
                  <a:cs typeface="+mn-cs"/>
                  <a:sym typeface="ヒラギノ角ゴ ProN W3"/>
                </a:rPr>
                <a:t>CSV</a:t>
              </a:r>
              <a:r>
                <a:rPr lang="ja-JP" altLang="en-US" sz="2000">
                  <a:solidFill>
                    <a:srgbClr val="5E5E5E"/>
                  </a:solidFill>
                  <a:latin typeface="+mn-lt"/>
                  <a:ea typeface="游ゴシック"/>
                  <a:cs typeface="+mn-cs"/>
                  <a:sym typeface="ヒラギノ角ゴ ProN W3"/>
                </a:rPr>
                <a:t>作成前に実施）</a:t>
              </a:r>
              <a:endParaRPr lang="en-US" altLang="ja-JP" sz="2000">
                <a:solidFill>
                  <a:srgbClr val="5E5E5E"/>
                </a:solidFill>
                <a:latin typeface="+mn-lt"/>
                <a:ea typeface="游ゴシック"/>
                <a:cs typeface="+mn-cs"/>
                <a:sym typeface="ヒラギノ角ゴ ProN W3"/>
              </a:endParaRPr>
            </a:p>
            <a:p>
              <a:pPr marL="342900" marR="0" indent="-342900" algn="l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</a:pPr>
              <a:r>
                <a:rPr lang="ja-JP" altLang="en-US" sz="2000">
                  <a:solidFill>
                    <a:srgbClr val="FF0000"/>
                  </a:solidFill>
                  <a:latin typeface="+mn-lt"/>
                  <a:ea typeface="游ゴシック"/>
                  <a:cs typeface="+mn-cs"/>
                  <a:sym typeface="ヒラギノ角ゴ ProN W3"/>
                </a:rPr>
                <a:t>追加設問設定</a:t>
              </a:r>
              <a:endParaRPr lang="ja-JP" altLang="en-US" sz="2000" b="0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+mn-lt"/>
                <a:ea typeface="游ゴシック"/>
                <a:cs typeface="+mn-cs"/>
              </a:endParaRPr>
            </a:p>
          </p:txBody>
        </p:sp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id="{7AFD280A-722D-4144-B47E-B37BE3F65A28}"/>
                </a:ext>
              </a:extLst>
            </p:cNvPr>
            <p:cNvSpPr/>
            <p:nvPr/>
          </p:nvSpPr>
          <p:spPr>
            <a:xfrm>
              <a:off x="494959" y="1350509"/>
              <a:ext cx="447810" cy="3131156"/>
            </a:xfrm>
            <a:prstGeom prst="rect">
              <a:avLst/>
            </a:prstGeom>
            <a:solidFill>
              <a:srgbClr val="00206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eaVert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ヒラギノ角ゴ ProN W3"/>
                </a:rPr>
                <a:t>必須</a:t>
              </a:r>
              <a:endParaRPr lang="en-US" altLang="ja-JP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ヒラギノ角ゴ ProN W3"/>
              </a:endParaRPr>
            </a:p>
          </p:txBody>
        </p:sp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CF70A997-3EF0-4BD5-85D7-A9FD7D8B1E88}"/>
                </a:ext>
              </a:extLst>
            </p:cNvPr>
            <p:cNvSpPr/>
            <p:nvPr/>
          </p:nvSpPr>
          <p:spPr>
            <a:xfrm>
              <a:off x="494959" y="4604970"/>
              <a:ext cx="447810" cy="1503925"/>
            </a:xfrm>
            <a:prstGeom prst="rect">
              <a:avLst/>
            </a:prstGeom>
            <a:solidFill>
              <a:schemeClr val="tx2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eaVert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ヒラギノ角ゴ ProN W3"/>
                </a:rPr>
                <a:t>任意</a:t>
              </a:r>
              <a:endParaRPr lang="en-US" altLang="ja-JP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ヒラギノ角ゴ ProN W3"/>
              </a:endParaRPr>
            </a:p>
          </p:txBody>
        </p:sp>
      </p:grpSp>
      <p:sp>
        <p:nvSpPr>
          <p:cNvPr id="39" name="テキスト ボックス 14">
            <a:extLst>
              <a:ext uri="{FF2B5EF4-FFF2-40B4-BE49-F238E27FC236}">
                <a16:creationId xmlns:a16="http://schemas.microsoft.com/office/drawing/2014/main" id="{9BB7B2EC-3FEC-4BAB-BB98-722489589888}"/>
              </a:ext>
            </a:extLst>
          </p:cNvPr>
          <p:cNvSpPr txBox="1"/>
          <p:nvPr/>
        </p:nvSpPr>
        <p:spPr>
          <a:xfrm>
            <a:off x="481338" y="1285085"/>
            <a:ext cx="8252672" cy="376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altLang="ja-JP" sz="1846" b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HGMaruGothicMPRO" charset="-128"/>
              </a:rPr>
              <a:t>CSV</a:t>
            </a:r>
            <a:r>
              <a:rPr lang="ja-JP" altLang="en-US" sz="1846" b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HGMaruGothicMPRO" charset="-128"/>
              </a:rPr>
              <a:t>登録と配信設定が完了すれば設定した開始日にサーベイが配信されます</a:t>
            </a:r>
            <a:endParaRPr lang="en-US" altLang="ja-JP" sz="1846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HGMaruGothicMPRO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69B0569-F40D-F9CD-E73A-E41DA3D86505}"/>
              </a:ext>
            </a:extLst>
          </p:cNvPr>
          <p:cNvSpPr/>
          <p:nvPr/>
        </p:nvSpPr>
        <p:spPr>
          <a:xfrm>
            <a:off x="967409" y="3424581"/>
            <a:ext cx="7739266" cy="1367180"/>
          </a:xfrm>
          <a:prstGeom prst="rect">
            <a:avLst/>
          </a:prstGeom>
          <a:noFill/>
          <a:ln w="28575" cap="flat">
            <a:solidFill>
              <a:srgbClr val="FF0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>
            <a:defPPr marL="0" marR="0" indent="0" algn="l" defTabSz="642915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66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1075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8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1pPr>
            <a:lvl2pPr marL="0" marR="0" indent="160729" algn="ctr" defTabSz="41075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8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2pPr>
            <a:lvl3pPr marL="0" marR="0" indent="321457" algn="ctr" defTabSz="41075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8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3pPr>
            <a:lvl4pPr marL="0" marR="0" indent="482186" algn="ctr" defTabSz="41075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8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4pPr>
            <a:lvl5pPr marL="0" marR="0" indent="642915" algn="ctr" defTabSz="41075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8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5pPr>
            <a:lvl6pPr marL="0" marR="0" indent="803643" algn="ctr" defTabSz="41075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8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6pPr>
            <a:lvl7pPr marL="0" marR="0" indent="964372" algn="ctr" defTabSz="41075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8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7pPr>
            <a:lvl8pPr marL="0" marR="0" indent="1125101" algn="ctr" defTabSz="41075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8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8pPr>
            <a:lvl9pPr marL="0" marR="0" indent="1285829" algn="ctr" defTabSz="41075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87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9pPr>
          </a:lstStyle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</p:spTree>
    <p:extLst>
      <p:ext uri="{BB962C8B-B14F-4D97-AF65-F5344CB8AC3E}">
        <p14:creationId xmlns:p14="http://schemas.microsoft.com/office/powerpoint/2010/main" val="2772416504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テキスト ボックス 14">
            <a:extLst>
              <a:ext uri="{FF2B5EF4-FFF2-40B4-BE49-F238E27FC236}">
                <a16:creationId xmlns:a16="http://schemas.microsoft.com/office/drawing/2014/main" id="{EBBAF913-E462-4F1B-A66B-7A25C4791A55}"/>
              </a:ext>
            </a:extLst>
          </p:cNvPr>
          <p:cNvSpPr txBox="1"/>
          <p:nvPr/>
        </p:nvSpPr>
        <p:spPr>
          <a:xfrm>
            <a:off x="445665" y="1297972"/>
            <a:ext cx="8252672" cy="376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ja-JP" altLang="en-US" sz="1846" b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HGMaruGothicMPRO" charset="-128"/>
              </a:rPr>
              <a:t>新規サーベイの作成</a:t>
            </a:r>
            <a:endParaRPr lang="en-US" altLang="ja-JP" sz="1846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HGMaruGothicMPRO" charset="-128"/>
            </a:endParaRPr>
          </a:p>
        </p:txBody>
      </p:sp>
      <p:sp>
        <p:nvSpPr>
          <p:cNvPr id="21" name="テキスト ボックス 14">
            <a:extLst>
              <a:ext uri="{FF2B5EF4-FFF2-40B4-BE49-F238E27FC236}">
                <a16:creationId xmlns:a16="http://schemas.microsoft.com/office/drawing/2014/main" id="{FA97E5B7-348F-432C-B1F5-1DD42A542E94}"/>
              </a:ext>
            </a:extLst>
          </p:cNvPr>
          <p:cNvSpPr txBox="1"/>
          <p:nvPr/>
        </p:nvSpPr>
        <p:spPr>
          <a:xfrm>
            <a:off x="1182300" y="1923177"/>
            <a:ext cx="7310817" cy="546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ja-JP" altLang="en-US" sz="1477" b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HGMaruGothicMPRO" charset="-128"/>
              </a:rPr>
              <a:t>組織サーベイメニューのサーベイ一覧より、</a:t>
            </a:r>
            <a:endParaRPr lang="en-US" altLang="ja-JP" sz="1477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HGMaruGothicMPRO" charset="-128"/>
            </a:endParaRPr>
          </a:p>
          <a:p>
            <a:r>
              <a:rPr lang="en-US" altLang="ja-JP" sz="1477" b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HGMaruGothicMPRO" charset="-128"/>
              </a:rPr>
              <a:t>【</a:t>
            </a:r>
            <a:r>
              <a:rPr lang="ja-JP" altLang="en-US" sz="1477" b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HGMaruGothicMPRO" charset="-128"/>
              </a:rPr>
              <a:t>新規サーベイ作成</a:t>
            </a:r>
            <a:r>
              <a:rPr lang="en-US" altLang="ja-JP" sz="1477" b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HGMaruGothicMPRO" charset="-128"/>
              </a:rPr>
              <a:t>】</a:t>
            </a:r>
            <a:r>
              <a:rPr lang="ja-JP" altLang="en-US" sz="1477" b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HGMaruGothicMPRO" charset="-128"/>
              </a:rPr>
              <a:t>をクリックし、設定を行います。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395085" y="265244"/>
            <a:ext cx="5232202" cy="369332"/>
          </a:xfrm>
        </p:spPr>
        <p:txBody>
          <a:bodyPr/>
          <a:lstStyle/>
          <a:p>
            <a:r>
              <a:rPr lang="ja-JP" altLang="en-US">
                <a:latin typeface="游ゴシック"/>
                <a:ea typeface="游ゴシック"/>
                <a:cs typeface="HGMaruGothicMPRO" charset="-128"/>
              </a:rPr>
              <a:t>エンゲージメントサーベイの配信設定</a:t>
            </a:r>
            <a:endParaRPr kumimoji="1" lang="ja-JP" altLang="en-US">
              <a:latin typeface="游ゴシック"/>
              <a:ea typeface="游ゴシック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B3D3047-6AB1-4370-84E4-DC31D5DB4D8B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altLang="ja-JP" smtClean="0"/>
              <a:t>3</a:t>
            </a:fld>
            <a:endParaRPr lang="ja-JP" altLang="en-US"/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473ED149-4B09-4388-8750-2A3602D1AB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2743788"/>
              </p:ext>
            </p:extLst>
          </p:nvPr>
        </p:nvGraphicFramePr>
        <p:xfrm>
          <a:off x="8101262" y="0"/>
          <a:ext cx="1042738" cy="8358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738">
                  <a:extLst>
                    <a:ext uri="{9D8B030D-6E8A-4147-A177-3AD203B41FA5}">
                      <a16:colId xmlns:a16="http://schemas.microsoft.com/office/drawing/2014/main" val="273203430"/>
                    </a:ext>
                  </a:extLst>
                </a:gridCol>
              </a:tblGrid>
              <a:tr h="2786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CSV</a:t>
                      </a:r>
                      <a:r>
                        <a:rPr kumimoji="1" lang="ja-JP" altLang="en-US" sz="1000" b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登録</a:t>
                      </a:r>
                    </a:p>
                  </a:txBody>
                  <a:tcPr marL="46923" marR="46923" marT="34350" marB="3435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5456623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>
                          <a:solidFill>
                            <a:schemeClr val="bg1"/>
                          </a:solidFill>
                        </a:rPr>
                        <a:t>配信設定</a:t>
                      </a:r>
                    </a:p>
                  </a:txBody>
                  <a:tcPr marL="46923" marR="46923" marT="34350" marB="3435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975449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オプション設定</a:t>
                      </a:r>
                    </a:p>
                  </a:txBody>
                  <a:tcPr marL="46923" marR="46923" marT="34350" marB="3435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815226"/>
                  </a:ext>
                </a:extLst>
              </a:tr>
            </a:tbl>
          </a:graphicData>
        </a:graphic>
      </p:graphicFrame>
      <p:pic>
        <p:nvPicPr>
          <p:cNvPr id="6" name="図 5" descr="グラフィカル ユーザー インターフェイス, テキスト, アプリケーション&#10;&#10;自動的に生成された説明">
            <a:extLst>
              <a:ext uri="{FF2B5EF4-FFF2-40B4-BE49-F238E27FC236}">
                <a16:creationId xmlns:a16="http://schemas.microsoft.com/office/drawing/2014/main" id="{A193E51A-DFD2-4173-9BB6-38E4F753D2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250" y="2984920"/>
            <a:ext cx="6667500" cy="221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318423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E3B1959C-16C6-4F0B-85F4-5B57332145F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1807888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4" imgW="624" imgH="623" progId="TCLayout.ActiveDocument.1">
                  <p:embed/>
                </p:oleObj>
              </mc:Choice>
              <mc:Fallback>
                <p:oleObj name="think-cell スライド" r:id="rId4" imgW="624" imgH="623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3B1959C-16C6-4F0B-85F4-5B57332145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1" name="図 30">
            <a:extLst>
              <a:ext uri="{FF2B5EF4-FFF2-40B4-BE49-F238E27FC236}">
                <a16:creationId xmlns:a16="http://schemas.microsoft.com/office/drawing/2014/main" id="{450CC2B7-E121-A1E5-05F0-6D74A2B4617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03545" y="1778956"/>
            <a:ext cx="6194073" cy="3749365"/>
          </a:xfrm>
          <a:prstGeom prst="rect">
            <a:avLst/>
          </a:prstGeom>
        </p:spPr>
      </p:pic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 vert="horz">
            <a:normAutofit/>
          </a:bodyPr>
          <a:lstStyle/>
          <a:p>
            <a:r>
              <a:rPr lang="ja-JP" altLang="en-US">
                <a:latin typeface="游ゴシック"/>
                <a:ea typeface="游ゴシック"/>
                <a:cs typeface="HGMaruGothicMPRO" charset="-128"/>
              </a:rPr>
              <a:t>エンゲージメントサーベイの配信設定</a:t>
            </a:r>
            <a:endParaRPr lang="en-US">
              <a:latin typeface="游ゴシック"/>
              <a:ea typeface="游ゴシック"/>
              <a:cs typeface="HGMaruGothicMPRO" charset="-128"/>
            </a:endParaRPr>
          </a:p>
        </p:txBody>
      </p:sp>
      <p:sp>
        <p:nvSpPr>
          <p:cNvPr id="7" name="テキスト ボックス 14">
            <a:extLst>
              <a:ext uri="{FF2B5EF4-FFF2-40B4-BE49-F238E27FC236}">
                <a16:creationId xmlns:a16="http://schemas.microsoft.com/office/drawing/2014/main" id="{0F040F56-99E7-4507-8592-6EBA609B197A}"/>
              </a:ext>
            </a:extLst>
          </p:cNvPr>
          <p:cNvSpPr txBox="1"/>
          <p:nvPr/>
        </p:nvSpPr>
        <p:spPr>
          <a:xfrm>
            <a:off x="445665" y="1297972"/>
            <a:ext cx="8252672" cy="376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ja-JP" altLang="en-US" sz="1846" b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HGMaruGothicMPRO" charset="-128"/>
              </a:rPr>
              <a:t>サーベイの設定</a:t>
            </a:r>
            <a:endParaRPr lang="en-US" altLang="ja-JP" sz="1846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HGMaruGothicMPRO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2C64923-1019-413E-A92C-85216B880ACF}"/>
              </a:ext>
            </a:extLst>
          </p:cNvPr>
          <p:cNvSpPr/>
          <p:nvPr/>
        </p:nvSpPr>
        <p:spPr>
          <a:xfrm>
            <a:off x="6775512" y="2002941"/>
            <a:ext cx="1726490" cy="502601"/>
          </a:xfrm>
          <a:prstGeom prst="rect">
            <a:avLst/>
          </a:prstGeom>
          <a:solidFill>
            <a:schemeClr val="bg1"/>
          </a:solidFill>
          <a:ln w="28575">
            <a:solidFill>
              <a:srgbClr val="3747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6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①サーベイ名称：</a:t>
            </a:r>
            <a:endParaRPr kumimoji="1" lang="en-US" altLang="ja-JP" sz="1406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en-US" altLang="ja-JP" sz="1125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20</a:t>
            </a:r>
            <a:r>
              <a:rPr kumimoji="1" lang="ja-JP" altLang="en-US" sz="1125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文字以内で入力</a:t>
            </a:r>
            <a:endParaRPr kumimoji="1" lang="ja-JP" altLang="en-US" sz="1406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8539B47-8D79-405C-B131-9DCDA7EE835D}"/>
              </a:ext>
            </a:extLst>
          </p:cNvPr>
          <p:cNvSpPr/>
          <p:nvPr/>
        </p:nvSpPr>
        <p:spPr>
          <a:xfrm>
            <a:off x="83201" y="2635685"/>
            <a:ext cx="1809324" cy="502601"/>
          </a:xfrm>
          <a:prstGeom prst="rect">
            <a:avLst/>
          </a:prstGeom>
          <a:solidFill>
            <a:schemeClr val="bg1"/>
          </a:solidFill>
          <a:ln w="28575">
            <a:solidFill>
              <a:srgbClr val="3747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6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②開始日</a:t>
            </a:r>
            <a:r>
              <a:rPr kumimoji="1" lang="en-US" altLang="ja-JP" sz="1406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/</a:t>
            </a:r>
            <a:r>
              <a:rPr kumimoji="1" lang="ja-JP" altLang="en-US" sz="1406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終了日：</a:t>
            </a:r>
            <a:endParaRPr kumimoji="1" lang="en-US" altLang="ja-JP" sz="1406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en-US" altLang="ja-JP" sz="1125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kumimoji="1" lang="ja-JP" altLang="en-US" sz="1125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弊社担当と調整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925DD2B-E603-4B16-AD27-5C22875260D6}"/>
              </a:ext>
            </a:extLst>
          </p:cNvPr>
          <p:cNvSpPr/>
          <p:nvPr/>
        </p:nvSpPr>
        <p:spPr>
          <a:xfrm>
            <a:off x="6171128" y="5413831"/>
            <a:ext cx="1726490" cy="877311"/>
          </a:xfrm>
          <a:prstGeom prst="rect">
            <a:avLst/>
          </a:prstGeom>
          <a:solidFill>
            <a:schemeClr val="bg1"/>
          </a:solidFill>
          <a:ln w="28575">
            <a:solidFill>
              <a:srgbClr val="3747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6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③設定：</a:t>
            </a:r>
            <a:endParaRPr kumimoji="1" lang="en-US" altLang="ja-JP" sz="1406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1125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設定をクリックすることで配信設定が完了</a:t>
            </a:r>
            <a:endParaRPr kumimoji="1" lang="en-US" altLang="ja-JP" sz="1125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AA38EBA3-591A-469E-B7E9-6D31BD8740A6}"/>
              </a:ext>
            </a:extLst>
          </p:cNvPr>
          <p:cNvCxnSpPr>
            <a:cxnSpLocks/>
          </p:cNvCxnSpPr>
          <p:nvPr/>
        </p:nvCxnSpPr>
        <p:spPr>
          <a:xfrm>
            <a:off x="1892525" y="2939596"/>
            <a:ext cx="1097563" cy="583406"/>
          </a:xfrm>
          <a:prstGeom prst="line">
            <a:avLst/>
          </a:prstGeom>
          <a:ln w="28575">
            <a:solidFill>
              <a:srgbClr val="37474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B085A2B4-FF8C-43CC-9DD9-1309E143BC18}"/>
              </a:ext>
            </a:extLst>
          </p:cNvPr>
          <p:cNvCxnSpPr>
            <a:cxnSpLocks/>
            <a:stCxn id="4" idx="1"/>
          </p:cNvCxnSpPr>
          <p:nvPr/>
        </p:nvCxnSpPr>
        <p:spPr>
          <a:xfrm flipH="1">
            <a:off x="5989320" y="2254242"/>
            <a:ext cx="786192" cy="656561"/>
          </a:xfrm>
          <a:prstGeom prst="line">
            <a:avLst/>
          </a:prstGeom>
          <a:ln w="28575">
            <a:solidFill>
              <a:srgbClr val="37474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0E829326-CEB0-4A68-B3E0-7EF453A8F136}"/>
              </a:ext>
            </a:extLst>
          </p:cNvPr>
          <p:cNvCxnSpPr>
            <a:cxnSpLocks/>
            <a:stCxn id="14" idx="1"/>
          </p:cNvCxnSpPr>
          <p:nvPr/>
        </p:nvCxnSpPr>
        <p:spPr>
          <a:xfrm flipH="1" flipV="1">
            <a:off x="4868193" y="5166334"/>
            <a:ext cx="1302935" cy="686153"/>
          </a:xfrm>
          <a:prstGeom prst="line">
            <a:avLst/>
          </a:prstGeom>
          <a:ln w="28575">
            <a:solidFill>
              <a:srgbClr val="37474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28EF80EC-2FEA-4AA9-A06B-62A8C4877F27}"/>
              </a:ext>
            </a:extLst>
          </p:cNvPr>
          <p:cNvSpPr/>
          <p:nvPr/>
        </p:nvSpPr>
        <p:spPr>
          <a:xfrm>
            <a:off x="2793411" y="4754742"/>
            <a:ext cx="304023" cy="310214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endParaRPr lang="ja-JP" altLang="en-US" sz="1547">
              <a:solidFill>
                <a:srgbClr val="FFFFFF"/>
              </a:solidFill>
              <a:latin typeface="+mn-lt"/>
              <a:ea typeface="+mn-ea"/>
              <a:cs typeface="+mn-cs"/>
              <a:sym typeface="ヒラギノ角ゴ ProN W3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21DB0990-5050-4F76-AA6F-5AA92535FC05}"/>
              </a:ext>
            </a:extLst>
          </p:cNvPr>
          <p:cNvSpPr/>
          <p:nvPr/>
        </p:nvSpPr>
        <p:spPr>
          <a:xfrm>
            <a:off x="4312639" y="5828414"/>
            <a:ext cx="304023" cy="310214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endParaRPr lang="ja-JP" altLang="en-US" sz="1547">
              <a:solidFill>
                <a:srgbClr val="FFFFFF"/>
              </a:solidFill>
              <a:latin typeface="+mn-lt"/>
              <a:ea typeface="+mn-ea"/>
              <a:cs typeface="+mn-cs"/>
              <a:sym typeface="ヒラギノ角ゴ ProN W3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AD0DBB2-6DA5-4A08-B701-903998E22AC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altLang="ja-JP" smtClean="0"/>
              <a:t>4</a:t>
            </a:fld>
            <a:endParaRPr lang="ja-JP" altLang="en-US"/>
          </a:p>
        </p:txBody>
      </p:sp>
      <p:graphicFrame>
        <p:nvGraphicFramePr>
          <p:cNvPr id="24" name="表 23">
            <a:extLst>
              <a:ext uri="{FF2B5EF4-FFF2-40B4-BE49-F238E27FC236}">
                <a16:creationId xmlns:a16="http://schemas.microsoft.com/office/drawing/2014/main" id="{289A2914-E7C6-4D68-9F6A-B324AA0395CD}"/>
              </a:ext>
            </a:extLst>
          </p:cNvPr>
          <p:cNvGraphicFramePr>
            <a:graphicFrameLocks noGrp="1"/>
          </p:cNvGraphicFramePr>
          <p:nvPr/>
        </p:nvGraphicFramePr>
        <p:xfrm>
          <a:off x="8101262" y="0"/>
          <a:ext cx="1042738" cy="8358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738">
                  <a:extLst>
                    <a:ext uri="{9D8B030D-6E8A-4147-A177-3AD203B41FA5}">
                      <a16:colId xmlns:a16="http://schemas.microsoft.com/office/drawing/2014/main" val="273203430"/>
                    </a:ext>
                  </a:extLst>
                </a:gridCol>
              </a:tblGrid>
              <a:tr h="2786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CSV</a:t>
                      </a:r>
                      <a:r>
                        <a:rPr kumimoji="1" lang="ja-JP" altLang="en-US" sz="1000" b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登録</a:t>
                      </a:r>
                    </a:p>
                  </a:txBody>
                  <a:tcPr marL="46923" marR="46923" marT="34350" marB="3435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5456623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>
                          <a:solidFill>
                            <a:schemeClr val="bg1"/>
                          </a:solidFill>
                        </a:rPr>
                        <a:t>配信設定</a:t>
                      </a:r>
                    </a:p>
                  </a:txBody>
                  <a:tcPr marL="46923" marR="46923" marT="34350" marB="3435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975449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オプション設定</a:t>
                      </a:r>
                    </a:p>
                  </a:txBody>
                  <a:tcPr marL="46923" marR="46923" marT="34350" marB="3435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815226"/>
                  </a:ext>
                </a:extLst>
              </a:tr>
            </a:tbl>
          </a:graphicData>
        </a:graphic>
      </p:graphicFrame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50AEBD76-3D0F-7E49-87B1-8B1BE902F0C8}"/>
              </a:ext>
            </a:extLst>
          </p:cNvPr>
          <p:cNvSpPr/>
          <p:nvPr/>
        </p:nvSpPr>
        <p:spPr>
          <a:xfrm>
            <a:off x="2048352" y="2753039"/>
            <a:ext cx="5553073" cy="1386848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931658BB-00BD-2F47-B984-FB6E4EE1CD95}"/>
              </a:ext>
            </a:extLst>
          </p:cNvPr>
          <p:cNvSpPr/>
          <p:nvPr/>
        </p:nvSpPr>
        <p:spPr>
          <a:xfrm>
            <a:off x="4133971" y="4635117"/>
            <a:ext cx="1381834" cy="492370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</p:spTree>
    <p:extLst>
      <p:ext uri="{BB962C8B-B14F-4D97-AF65-F5344CB8AC3E}">
        <p14:creationId xmlns:p14="http://schemas.microsoft.com/office/powerpoint/2010/main" val="2737646728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hink-cell data - do not delete" hidden="1">
            <a:extLst>
              <a:ext uri="{FF2B5EF4-FFF2-40B4-BE49-F238E27FC236}">
                <a16:creationId xmlns:a16="http://schemas.microsoft.com/office/drawing/2014/main" id="{42A8C5C4-A3DA-3FC1-A56B-25BE7EBA043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27702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4" imgW="624" imgH="623" progId="TCLayout.ActiveDocument.1">
                  <p:embed/>
                </p:oleObj>
              </mc:Choice>
              <mc:Fallback>
                <p:oleObj name="think-cell スライド" r:id="rId4" imgW="624" imgH="623" progId="TCLayout.ActiveDocument.1">
                  <p:embed/>
                  <p:pic>
                    <p:nvPicPr>
                      <p:cNvPr id="1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2A8C5C4-A3DA-3FC1-A56B-25BE7EBA04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図 9">
            <a:extLst>
              <a:ext uri="{FF2B5EF4-FFF2-40B4-BE49-F238E27FC236}">
                <a16:creationId xmlns:a16="http://schemas.microsoft.com/office/drawing/2014/main" id="{D350DB92-0275-469A-A0C0-123CCAA3463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05599" y="2015074"/>
            <a:ext cx="6157494" cy="4377307"/>
          </a:xfrm>
          <a:prstGeom prst="rect">
            <a:avLst/>
          </a:prstGeom>
        </p:spPr>
      </p:pic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 vert="horz">
            <a:normAutofit/>
          </a:bodyPr>
          <a:lstStyle/>
          <a:p>
            <a:r>
              <a:rPr lang="ja-JP" altLang="en-US">
                <a:latin typeface="游ゴシック"/>
                <a:ea typeface="游ゴシック"/>
                <a:cs typeface="HGMaruGothicMPRO" charset="-128"/>
              </a:rPr>
              <a:t>エンゲージメントサーベイの配信設定</a:t>
            </a:r>
            <a:endParaRPr lang="en-US">
              <a:latin typeface="游ゴシック"/>
              <a:ea typeface="游ゴシック"/>
              <a:cs typeface="HGMaruGothicMPRO" charset="-128"/>
            </a:endParaRPr>
          </a:p>
        </p:txBody>
      </p:sp>
      <p:sp>
        <p:nvSpPr>
          <p:cNvPr id="7" name="テキスト ボックス 14">
            <a:extLst>
              <a:ext uri="{FF2B5EF4-FFF2-40B4-BE49-F238E27FC236}">
                <a16:creationId xmlns:a16="http://schemas.microsoft.com/office/drawing/2014/main" id="{0F040F56-99E7-4507-8592-6EBA609B197A}"/>
              </a:ext>
            </a:extLst>
          </p:cNvPr>
          <p:cNvSpPr txBox="1"/>
          <p:nvPr/>
        </p:nvSpPr>
        <p:spPr>
          <a:xfrm>
            <a:off x="445665" y="1297972"/>
            <a:ext cx="8252672" cy="66043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ja-JP" altLang="en-US" sz="1846" b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HGMaruGothicMPRO" charset="-128"/>
              </a:rPr>
              <a:t>サーベイの設定後、配信対象人数や</a:t>
            </a:r>
            <a:endParaRPr lang="en-US" altLang="ja-JP" sz="1846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HGMaruGothicMPRO" charset="-128"/>
            </a:endParaRPr>
          </a:p>
          <a:p>
            <a:r>
              <a:rPr lang="ja-JP" altLang="en-US" sz="1846" b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HGMaruGothicMPRO" charset="-128"/>
              </a:rPr>
              <a:t>配信メール、回答画面の内容確認ができます。</a:t>
            </a:r>
            <a:endParaRPr lang="en-US" altLang="ja-JP" sz="1846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HGMaruGothicMPRO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E14FF79-2B23-4144-81E6-4DE39E8D1248}"/>
              </a:ext>
            </a:extLst>
          </p:cNvPr>
          <p:cNvSpPr/>
          <p:nvPr/>
        </p:nvSpPr>
        <p:spPr>
          <a:xfrm>
            <a:off x="648070" y="3098636"/>
            <a:ext cx="2040168" cy="1200133"/>
          </a:xfrm>
          <a:prstGeom prst="rect">
            <a:avLst/>
          </a:prstGeom>
          <a:solidFill>
            <a:schemeClr val="bg1"/>
          </a:solidFill>
          <a:ln w="28575">
            <a:solidFill>
              <a:srgbClr val="3747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6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配信対象人数：</a:t>
            </a:r>
            <a:endParaRPr kumimoji="1" lang="en-US" altLang="ja-JP" sz="1406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en-US" altLang="ja-JP" sz="1125" err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Geppo</a:t>
            </a:r>
            <a:r>
              <a:rPr kumimoji="1" lang="ja-JP" altLang="en-US" sz="1125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上で「就業状況」が「就業中」で登録されている従業員を表示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9CF931B9-467F-47EE-981F-ED5239E98985}"/>
              </a:ext>
            </a:extLst>
          </p:cNvPr>
          <p:cNvSpPr/>
          <p:nvPr/>
        </p:nvSpPr>
        <p:spPr>
          <a:xfrm>
            <a:off x="5473478" y="4030462"/>
            <a:ext cx="2627783" cy="1029810"/>
          </a:xfrm>
          <a:prstGeom prst="rect">
            <a:avLst/>
          </a:prstGeom>
          <a:solidFill>
            <a:schemeClr val="bg1"/>
          </a:solidFill>
          <a:ln w="28575">
            <a:solidFill>
              <a:srgbClr val="3747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6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プレビュー：</a:t>
            </a:r>
            <a:endParaRPr kumimoji="1" lang="en-US" altLang="ja-JP" sz="1406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1125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「配信メール／回答画面」の内容を確認することができます。</a:t>
            </a:r>
            <a:endParaRPr kumimoji="1" lang="en-US" altLang="ja-JP" sz="1125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1125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（内容を変更することはできません）</a:t>
            </a:r>
            <a:endParaRPr kumimoji="1" lang="en-US" altLang="ja-JP" sz="1125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8136AE35-BAB9-42AC-B1E7-8E4D2B80C519}"/>
              </a:ext>
            </a:extLst>
          </p:cNvPr>
          <p:cNvCxnSpPr>
            <a:cxnSpLocks/>
            <a:stCxn id="11" idx="3"/>
          </p:cNvCxnSpPr>
          <p:nvPr/>
        </p:nvCxnSpPr>
        <p:spPr>
          <a:xfrm>
            <a:off x="2688238" y="3698703"/>
            <a:ext cx="782931" cy="154206"/>
          </a:xfrm>
          <a:prstGeom prst="line">
            <a:avLst/>
          </a:prstGeom>
          <a:ln w="28575">
            <a:solidFill>
              <a:srgbClr val="37474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64605401-0DF3-4B35-883C-264035FF8E32}"/>
              </a:ext>
            </a:extLst>
          </p:cNvPr>
          <p:cNvCxnSpPr>
            <a:cxnSpLocks/>
            <a:stCxn id="13" idx="1"/>
          </p:cNvCxnSpPr>
          <p:nvPr/>
        </p:nvCxnSpPr>
        <p:spPr>
          <a:xfrm flipH="1" flipV="1">
            <a:off x="4185637" y="4298769"/>
            <a:ext cx="1287841" cy="246598"/>
          </a:xfrm>
          <a:prstGeom prst="line">
            <a:avLst/>
          </a:prstGeom>
          <a:ln w="28575">
            <a:solidFill>
              <a:srgbClr val="37474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28EF80EC-2FEA-4AA9-A06B-62A8C4877F27}"/>
              </a:ext>
            </a:extLst>
          </p:cNvPr>
          <p:cNvSpPr/>
          <p:nvPr/>
        </p:nvSpPr>
        <p:spPr>
          <a:xfrm>
            <a:off x="2793411" y="4958929"/>
            <a:ext cx="304023" cy="310214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endParaRPr lang="ja-JP" altLang="en-US" sz="1547">
              <a:solidFill>
                <a:srgbClr val="FFFFFF"/>
              </a:solidFill>
              <a:latin typeface="+mn-lt"/>
              <a:ea typeface="+mn-ea"/>
              <a:cs typeface="+mn-cs"/>
              <a:sym typeface="ヒラギノ角ゴ ProN W3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AD0DBB2-6DA5-4A08-B701-903998E22AC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altLang="ja-JP" smtClean="0"/>
              <a:t>5</a:t>
            </a:fld>
            <a:endParaRPr lang="ja-JP" altLang="en-US"/>
          </a:p>
        </p:txBody>
      </p:sp>
      <p:graphicFrame>
        <p:nvGraphicFramePr>
          <p:cNvPr id="24" name="表 23">
            <a:extLst>
              <a:ext uri="{FF2B5EF4-FFF2-40B4-BE49-F238E27FC236}">
                <a16:creationId xmlns:a16="http://schemas.microsoft.com/office/drawing/2014/main" id="{289A2914-E7C6-4D68-9F6A-B324AA0395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2875084"/>
              </p:ext>
            </p:extLst>
          </p:nvPr>
        </p:nvGraphicFramePr>
        <p:xfrm>
          <a:off x="8101262" y="0"/>
          <a:ext cx="1042738" cy="8358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738">
                  <a:extLst>
                    <a:ext uri="{9D8B030D-6E8A-4147-A177-3AD203B41FA5}">
                      <a16:colId xmlns:a16="http://schemas.microsoft.com/office/drawing/2014/main" val="273203430"/>
                    </a:ext>
                  </a:extLst>
                </a:gridCol>
              </a:tblGrid>
              <a:tr h="2786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CSV</a:t>
                      </a:r>
                      <a:r>
                        <a:rPr kumimoji="1" lang="ja-JP" altLang="en-US" sz="1000" b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登録</a:t>
                      </a:r>
                    </a:p>
                  </a:txBody>
                  <a:tcPr marL="46923" marR="46923" marT="34350" marB="3435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5456623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>
                          <a:solidFill>
                            <a:schemeClr val="bg1"/>
                          </a:solidFill>
                        </a:rPr>
                        <a:t>配信設定</a:t>
                      </a:r>
                    </a:p>
                  </a:txBody>
                  <a:tcPr marL="46923" marR="46923" marT="34350" marB="3435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975449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オプション設定</a:t>
                      </a:r>
                    </a:p>
                  </a:txBody>
                  <a:tcPr marL="46923" marR="46923" marT="34350" marB="3435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815226"/>
                  </a:ext>
                </a:extLst>
              </a:tr>
            </a:tbl>
          </a:graphicData>
        </a:graphic>
      </p:graphicFrame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08A89239-6955-5AD9-BAAA-BAB499A63E14}"/>
              </a:ext>
            </a:extLst>
          </p:cNvPr>
          <p:cNvSpPr/>
          <p:nvPr/>
        </p:nvSpPr>
        <p:spPr>
          <a:xfrm>
            <a:off x="2902998" y="3874061"/>
            <a:ext cx="1936327" cy="507134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</p:spTree>
    <p:extLst>
      <p:ext uri="{BB962C8B-B14F-4D97-AF65-F5344CB8AC3E}">
        <p14:creationId xmlns:p14="http://schemas.microsoft.com/office/powerpoint/2010/main" val="287978506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>
                <a:cs typeface="HGMaruGothicMPRO" charset="-128"/>
              </a:rPr>
              <a:t>追加質問</a:t>
            </a:r>
            <a:endParaRPr lang="en-US">
              <a:cs typeface="HGMaruGothicMPRO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AD0DBB2-6DA5-4A08-B701-903998E22AC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altLang="ja-JP" smtClean="0"/>
              <a:t>6</a:t>
            </a:fld>
            <a:endParaRPr lang="ja-JP" altLang="en-US"/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D18EB402-F88D-44E9-808F-C6BC89FE16E2}"/>
              </a:ext>
            </a:extLst>
          </p:cNvPr>
          <p:cNvGraphicFramePr>
            <a:graphicFrameLocks noGrp="1"/>
          </p:cNvGraphicFramePr>
          <p:nvPr/>
        </p:nvGraphicFramePr>
        <p:xfrm>
          <a:off x="8101262" y="0"/>
          <a:ext cx="1042738" cy="8358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738">
                  <a:extLst>
                    <a:ext uri="{9D8B030D-6E8A-4147-A177-3AD203B41FA5}">
                      <a16:colId xmlns:a16="http://schemas.microsoft.com/office/drawing/2014/main" val="273203430"/>
                    </a:ext>
                  </a:extLst>
                </a:gridCol>
              </a:tblGrid>
              <a:tr h="2786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CSV</a:t>
                      </a:r>
                      <a:r>
                        <a:rPr kumimoji="1" lang="ja-JP" altLang="en-US" sz="1000" b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登録</a:t>
                      </a:r>
                    </a:p>
                  </a:txBody>
                  <a:tcPr marL="46923" marR="46923" marT="34350" marB="3435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5456623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配信設定</a:t>
                      </a:r>
                    </a:p>
                  </a:txBody>
                  <a:tcPr marL="46923" marR="46923" marT="34350" marB="3435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975449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>
                          <a:solidFill>
                            <a:schemeClr val="bg1"/>
                          </a:solidFill>
                        </a:rPr>
                        <a:t>オプション設定</a:t>
                      </a:r>
                    </a:p>
                  </a:txBody>
                  <a:tcPr marL="46923" marR="46923" marT="34350" marB="3435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815226"/>
                  </a:ext>
                </a:extLst>
              </a:tr>
            </a:tbl>
          </a:graphicData>
        </a:graphic>
      </p:graphicFrame>
      <p:pic>
        <p:nvPicPr>
          <p:cNvPr id="6" name="図 5">
            <a:extLst>
              <a:ext uri="{FF2B5EF4-FFF2-40B4-BE49-F238E27FC236}">
                <a16:creationId xmlns:a16="http://schemas.microsoft.com/office/drawing/2014/main" id="{14D3CEB7-A9F9-48CC-9E24-238F3A7FCD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5599" y="2019574"/>
            <a:ext cx="6157494" cy="4377307"/>
          </a:xfrm>
          <a:prstGeom prst="rect">
            <a:avLst/>
          </a:prstGeom>
        </p:spPr>
      </p:pic>
      <p:sp>
        <p:nvSpPr>
          <p:cNvPr id="10" name="テキスト ボックス 14">
            <a:extLst>
              <a:ext uri="{FF2B5EF4-FFF2-40B4-BE49-F238E27FC236}">
                <a16:creationId xmlns:a16="http://schemas.microsoft.com/office/drawing/2014/main" id="{C83A2ACC-D35E-431F-852E-452932F98EAB}"/>
              </a:ext>
            </a:extLst>
          </p:cNvPr>
          <p:cNvSpPr txBox="1"/>
          <p:nvPr/>
        </p:nvSpPr>
        <p:spPr>
          <a:xfrm>
            <a:off x="445664" y="1343684"/>
            <a:ext cx="8252672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sz="1800" b="1">
                <a:solidFill>
                  <a:srgbClr val="37474F"/>
                </a:solidFill>
                <a:latin typeface="游ゴシック"/>
                <a:ea typeface="游ゴシック"/>
                <a:cs typeface="HGMaruGothicMPRO" charset="-128"/>
              </a:rPr>
              <a:t>エンゲージメントサーベイ基本設定完了後、追加質問を追加いただけます。</a:t>
            </a:r>
            <a:endParaRPr lang="ja-JP" altLang="en-US" sz="1400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HGMaruGothicMPRO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3254602-0066-2EA1-287D-E578B5FD040D}"/>
              </a:ext>
            </a:extLst>
          </p:cNvPr>
          <p:cNvSpPr/>
          <p:nvPr/>
        </p:nvSpPr>
        <p:spPr>
          <a:xfrm>
            <a:off x="4482214" y="5917104"/>
            <a:ext cx="1439372" cy="474005"/>
          </a:xfrm>
          <a:prstGeom prst="rect">
            <a:avLst/>
          </a:prstGeom>
          <a:noFill/>
          <a:ln w="38100" cap="flat">
            <a:solidFill>
              <a:schemeClr val="accent6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</p:spTree>
    <p:extLst>
      <p:ext uri="{BB962C8B-B14F-4D97-AF65-F5344CB8AC3E}">
        <p14:creationId xmlns:p14="http://schemas.microsoft.com/office/powerpoint/2010/main" val="229983961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>
                <a:cs typeface="HGMaruGothicMPRO" charset="-128"/>
              </a:rPr>
              <a:t>追加質問</a:t>
            </a:r>
            <a:endParaRPr lang="en-US">
              <a:cs typeface="HGMaruGothicMPRO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AD0DBB2-6DA5-4A08-B701-903998E22AC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altLang="ja-JP" smtClean="0"/>
              <a:t>7</a:t>
            </a:fld>
            <a:endParaRPr lang="ja-JP" altLang="en-US"/>
          </a:p>
        </p:txBody>
      </p:sp>
      <p:sp>
        <p:nvSpPr>
          <p:cNvPr id="22" name="テキスト ボックス 14">
            <a:extLst>
              <a:ext uri="{FF2B5EF4-FFF2-40B4-BE49-F238E27FC236}">
                <a16:creationId xmlns:a16="http://schemas.microsoft.com/office/drawing/2014/main" id="{7E0B11BE-2489-4D90-B037-107137AD4A8A}"/>
              </a:ext>
            </a:extLst>
          </p:cNvPr>
          <p:cNvSpPr txBox="1"/>
          <p:nvPr/>
        </p:nvSpPr>
        <p:spPr>
          <a:xfrm>
            <a:off x="453886" y="1439713"/>
            <a:ext cx="8252672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altLang="ja-JP" sz="1800" b="1">
                <a:solidFill>
                  <a:srgbClr val="37474F"/>
                </a:solidFill>
                <a:latin typeface="游ゴシック"/>
                <a:ea typeface="游ゴシック"/>
                <a:cs typeface="HGMaruGothicMPRO" charset="-128"/>
              </a:rPr>
              <a:t>20</a:t>
            </a:r>
            <a:r>
              <a:rPr lang="ja-JP" altLang="en-US" sz="1800" b="1">
                <a:solidFill>
                  <a:srgbClr val="37474F"/>
                </a:solidFill>
                <a:latin typeface="游ゴシック"/>
                <a:ea typeface="游ゴシック"/>
                <a:cs typeface="HGMaruGothicMPRO" charset="-128"/>
              </a:rPr>
              <a:t>問の固定質問に、追加質問を最大</a:t>
            </a:r>
            <a:r>
              <a:rPr lang="en-US" altLang="ja-JP" sz="1800" b="1">
                <a:solidFill>
                  <a:srgbClr val="37474F"/>
                </a:solidFill>
                <a:latin typeface="游ゴシック"/>
                <a:ea typeface="游ゴシック"/>
                <a:cs typeface="HGMaruGothicMPRO" charset="-128"/>
              </a:rPr>
              <a:t>30</a:t>
            </a:r>
            <a:r>
              <a:rPr lang="ja-JP" altLang="en-US" sz="1800" b="1">
                <a:solidFill>
                  <a:srgbClr val="37474F"/>
                </a:solidFill>
                <a:latin typeface="游ゴシック"/>
                <a:ea typeface="游ゴシック"/>
                <a:cs typeface="HGMaruGothicMPRO" charset="-128"/>
              </a:rPr>
              <a:t>問設定することが可能です。</a:t>
            </a:r>
          </a:p>
          <a:p>
            <a:r>
              <a:rPr lang="ja-JP" altLang="en-US" sz="1400" b="1">
                <a:solidFill>
                  <a:srgbClr val="37474F"/>
                </a:solidFill>
                <a:latin typeface="游ゴシック"/>
                <a:ea typeface="游ゴシック"/>
                <a:cs typeface="HGMaruGothicMPRO" charset="-128"/>
              </a:rPr>
              <a:t>※追加質問はダッシュボードでの確認ができません</a:t>
            </a:r>
            <a:endParaRPr lang="ja-JP" altLang="en-US" sz="1400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HGMaruGothicMPRO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C929A29-543E-4B7B-8012-90F4C419D023}"/>
              </a:ext>
            </a:extLst>
          </p:cNvPr>
          <p:cNvSpPr txBox="1"/>
          <p:nvPr/>
        </p:nvSpPr>
        <p:spPr>
          <a:xfrm>
            <a:off x="1996650" y="2442472"/>
            <a:ext cx="4798817" cy="3395801"/>
          </a:xfrm>
          <a:prstGeom prst="rect">
            <a:avLst/>
          </a:prstGeom>
          <a:ln>
            <a:solidFill>
              <a:srgbClr val="55BBB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t">
            <a:spAutoFit/>
          </a:bodyPr>
          <a:lstStyle/>
          <a:p>
            <a:pPr algn="l" defTabSz="584200"/>
            <a:r>
              <a:rPr kumimoji="0" lang="ja-JP" altLang="en-US" sz="1600" b="1" i="0" u="none" strike="noStrike" cap="none" spc="0" normalizeH="0" baseline="0">
                <a:ln>
                  <a:noFill/>
                </a:ln>
                <a:solidFill>
                  <a:srgbClr val="37474F"/>
                </a:solidFill>
                <a:effectLst/>
                <a:uFillTx/>
                <a:latin typeface="游ゴシック"/>
                <a:ea typeface="游ゴシック"/>
                <a:sym typeface="ヒラギノ角ゴ ProN W6"/>
              </a:rPr>
              <a:t>設定条件　最大</a:t>
            </a:r>
            <a:r>
              <a:rPr kumimoji="0" lang="en-US" altLang="ja-JP" sz="1600" b="1" i="0" u="none" strike="noStrike" cap="none" spc="0" normalizeH="0" baseline="0" dirty="0">
                <a:ln>
                  <a:noFill/>
                </a:ln>
                <a:solidFill>
                  <a:srgbClr val="37474F"/>
                </a:solidFill>
                <a:effectLst/>
                <a:uFillTx/>
                <a:latin typeface="游ゴシック"/>
                <a:ea typeface="游ゴシック"/>
                <a:sym typeface="ヒラギノ角ゴ ProN W6"/>
              </a:rPr>
              <a:t>30</a:t>
            </a:r>
            <a:r>
              <a:rPr kumimoji="0" lang="ja-JP" altLang="en-US" sz="1600" b="1" i="0" u="none" strike="noStrike" cap="none" spc="0" normalizeH="0" baseline="0">
                <a:ln>
                  <a:noFill/>
                </a:ln>
                <a:solidFill>
                  <a:srgbClr val="37474F"/>
                </a:solidFill>
                <a:effectLst/>
                <a:uFillTx/>
                <a:latin typeface="游ゴシック"/>
                <a:ea typeface="游ゴシック"/>
                <a:sym typeface="ヒラギノ角ゴ ProN W6"/>
              </a:rPr>
              <a:t>問まで設定可能</a:t>
            </a:r>
            <a:endParaRPr lang="en-US" altLang="ja-JP" sz="1600" b="1" i="0" u="none" strike="noStrike" cap="none" spc="0" normalizeH="0" baseline="0">
              <a:ln>
                <a:noFill/>
              </a:ln>
              <a:solidFill>
                <a:srgbClr val="37474F"/>
              </a:solidFill>
              <a:effectLst/>
              <a:uFillTx/>
              <a:latin typeface="游ゴシック"/>
              <a:ea typeface="游ゴシック"/>
            </a:endParaRPr>
          </a:p>
          <a:p>
            <a:pPr algn="l" defTabSz="584200"/>
            <a:r>
              <a:rPr kumimoji="0" lang="en-US" altLang="ja-JP" sz="1600" b="1" i="0" u="none" strike="noStrike" cap="none" spc="0" normalizeH="0" baseline="0" dirty="0">
                <a:ln>
                  <a:noFill/>
                </a:ln>
                <a:solidFill>
                  <a:srgbClr val="37474F"/>
                </a:solidFill>
                <a:effectLst/>
                <a:uFillTx/>
                <a:latin typeface="游ゴシック"/>
                <a:ea typeface="游ゴシック"/>
                <a:sym typeface="ヒラギノ角ゴ ProN W6"/>
              </a:rPr>
              <a:t>【</a:t>
            </a:r>
            <a:r>
              <a:rPr kumimoji="0" lang="ja-JP" altLang="en-US" sz="1600" b="1" i="0" u="none" strike="noStrike" cap="none" spc="0" normalizeH="0" baseline="0">
                <a:ln>
                  <a:noFill/>
                </a:ln>
                <a:solidFill>
                  <a:srgbClr val="37474F"/>
                </a:solidFill>
                <a:effectLst/>
                <a:uFillTx/>
                <a:latin typeface="游ゴシック"/>
                <a:ea typeface="游ゴシック"/>
                <a:sym typeface="ヒラギノ角ゴ ProN W6"/>
              </a:rPr>
              <a:t>設問</a:t>
            </a:r>
            <a:r>
              <a:rPr kumimoji="0" lang="en-US" altLang="ja-JP" sz="1600" b="1" i="0" u="none" strike="noStrike" cap="none" spc="0" normalizeH="0" baseline="0" dirty="0">
                <a:ln>
                  <a:noFill/>
                </a:ln>
                <a:solidFill>
                  <a:srgbClr val="37474F"/>
                </a:solidFill>
                <a:effectLst/>
                <a:uFillTx/>
                <a:latin typeface="游ゴシック"/>
                <a:ea typeface="游ゴシック"/>
                <a:sym typeface="ヒラギノ角ゴ ProN W6"/>
              </a:rPr>
              <a:t>】</a:t>
            </a:r>
            <a:endParaRPr lang="en-US" altLang="ja-JP" sz="1600" b="1" i="0" u="none" strike="noStrike" cap="none" spc="0" normalizeH="0" baseline="0" dirty="0">
              <a:ln>
                <a:noFill/>
              </a:ln>
              <a:solidFill>
                <a:srgbClr val="37474F"/>
              </a:solidFill>
              <a:effectLst/>
              <a:uFillTx/>
              <a:latin typeface="游ゴシック"/>
              <a:ea typeface="游ゴシック"/>
            </a:endParaRPr>
          </a:p>
          <a:p>
            <a:pPr marL="342900" indent="-342900" algn="l" defTabSz="584200">
              <a:buFont typeface="Arial" panose="020B0604020202020204" pitchFamily="34" charset="0"/>
              <a:buChar char="•"/>
            </a:pP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</a:rPr>
              <a:t>文字数：</a:t>
            </a:r>
            <a:r>
              <a:rPr lang="en-US" altLang="ja-JP" sz="1600" b="1" dirty="0">
                <a:solidFill>
                  <a:srgbClr val="37474F"/>
                </a:solidFill>
                <a:latin typeface="游ゴシック"/>
                <a:ea typeface="游ゴシック"/>
              </a:rPr>
              <a:t>100</a:t>
            </a: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</a:rPr>
              <a:t>文字まで（改行可）</a:t>
            </a:r>
            <a:br>
              <a:rPr lang="ja-JP" altLang="en-US" sz="1600" b="1" dirty="0">
                <a:latin typeface="游ゴシック"/>
                <a:ea typeface="游ゴシック"/>
              </a:rPr>
            </a:br>
            <a:r>
              <a:rPr lang="en-US" altLang="ja-JP" sz="1100" b="1" dirty="0">
                <a:solidFill>
                  <a:srgbClr val="37474F"/>
                </a:solidFill>
                <a:latin typeface="游ゴシック"/>
                <a:ea typeface="游ゴシック"/>
              </a:rPr>
              <a:t>※</a:t>
            </a:r>
            <a:r>
              <a:rPr lang="ja-JP" altLang="en-US" sz="1100" b="1">
                <a:solidFill>
                  <a:srgbClr val="37474F"/>
                </a:solidFill>
                <a:latin typeface="游ゴシック"/>
                <a:ea typeface="游ゴシック"/>
              </a:rPr>
              <a:t>英字の場合はアルファベットで</a:t>
            </a:r>
            <a:r>
              <a:rPr lang="en-US" altLang="ja-JP" sz="1100" b="1" dirty="0">
                <a:solidFill>
                  <a:srgbClr val="37474F"/>
                </a:solidFill>
                <a:latin typeface="游ゴシック"/>
                <a:ea typeface="游ゴシック"/>
              </a:rPr>
              <a:t>1</a:t>
            </a:r>
            <a:r>
              <a:rPr lang="ja-JP" altLang="en-US" sz="1100" b="1">
                <a:solidFill>
                  <a:srgbClr val="37474F"/>
                </a:solidFill>
                <a:latin typeface="游ゴシック"/>
                <a:ea typeface="游ゴシック"/>
              </a:rPr>
              <a:t>文字カウント</a:t>
            </a:r>
            <a:br>
              <a:rPr lang="ja-JP" altLang="en-US" sz="11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r>
              <a:rPr lang="en-US" altLang="ja-JP" sz="1100" b="1" dirty="0">
                <a:solidFill>
                  <a:srgbClr val="37474F"/>
                </a:solidFill>
                <a:latin typeface="游ゴシック"/>
                <a:ea typeface="游ゴシック"/>
              </a:rPr>
              <a:t>※</a:t>
            </a:r>
            <a:r>
              <a:rPr lang="ja-JP" altLang="en-US" sz="1100" b="1">
                <a:solidFill>
                  <a:srgbClr val="37474F"/>
                </a:solidFill>
                <a:latin typeface="游ゴシック"/>
                <a:ea typeface="游ゴシック"/>
              </a:rPr>
              <a:t>改行</a:t>
            </a:r>
            <a:r>
              <a:rPr lang="en-US" altLang="ja-JP" sz="1100" b="1" dirty="0">
                <a:solidFill>
                  <a:srgbClr val="37474F"/>
                </a:solidFill>
                <a:latin typeface="游ゴシック"/>
                <a:ea typeface="游ゴシック"/>
              </a:rPr>
              <a:t>/</a:t>
            </a:r>
            <a:r>
              <a:rPr lang="ja-JP" altLang="en-US" sz="1100" b="1">
                <a:solidFill>
                  <a:srgbClr val="37474F"/>
                </a:solidFill>
                <a:latin typeface="游ゴシック"/>
                <a:ea typeface="游ゴシック"/>
              </a:rPr>
              <a:t>スペースも</a:t>
            </a:r>
            <a:r>
              <a:rPr lang="en-US" altLang="ja-JP" sz="1100" b="1" dirty="0">
                <a:solidFill>
                  <a:srgbClr val="37474F"/>
                </a:solidFill>
                <a:latin typeface="游ゴシック"/>
                <a:ea typeface="游ゴシック"/>
              </a:rPr>
              <a:t>1</a:t>
            </a:r>
            <a:r>
              <a:rPr lang="ja-JP" altLang="en-US" sz="1100" b="1">
                <a:solidFill>
                  <a:srgbClr val="37474F"/>
                </a:solidFill>
                <a:latin typeface="游ゴシック"/>
                <a:ea typeface="游ゴシック"/>
              </a:rPr>
              <a:t>文字カウント</a:t>
            </a:r>
            <a:endParaRPr lang="en-US" altLang="ja-JP" sz="1100" b="1">
              <a:solidFill>
                <a:srgbClr val="37474F"/>
              </a:solidFill>
              <a:latin typeface="游ゴシック"/>
              <a:ea typeface="游ゴシック"/>
            </a:endParaRPr>
          </a:p>
          <a:p>
            <a:pPr marR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lang="en-US" altLang="ja-JP" sz="1600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R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 altLang="ja-JP" sz="1600" b="1" dirty="0">
                <a:solidFill>
                  <a:srgbClr val="37474F"/>
                </a:solidFill>
                <a:latin typeface="游ゴシック"/>
                <a:ea typeface="游ゴシック"/>
              </a:rPr>
              <a:t>【</a:t>
            </a: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</a:rPr>
              <a:t>設問補足</a:t>
            </a:r>
            <a:r>
              <a:rPr lang="en-US" altLang="ja-JP" sz="1600" b="1" dirty="0">
                <a:solidFill>
                  <a:srgbClr val="37474F"/>
                </a:solidFill>
                <a:latin typeface="游ゴシック"/>
                <a:ea typeface="游ゴシック"/>
              </a:rPr>
              <a:t>】</a:t>
            </a:r>
          </a:p>
          <a:p>
            <a:pPr marL="342900" indent="-342900" algn="l" defTabSz="584200">
              <a:buFont typeface="Arial" panose="020B0604020202020204" pitchFamily="34" charset="0"/>
              <a:buChar char="•"/>
            </a:pP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</a:rPr>
              <a:t>文字数：</a:t>
            </a:r>
            <a:r>
              <a:rPr lang="en-US" altLang="ja-JP" sz="1600" b="1" dirty="0">
                <a:solidFill>
                  <a:srgbClr val="37474F"/>
                </a:solidFill>
                <a:latin typeface="游ゴシック"/>
                <a:ea typeface="游ゴシック"/>
              </a:rPr>
              <a:t>100</a:t>
            </a: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</a:rPr>
              <a:t>文字まで（改行可）</a:t>
            </a:r>
            <a:endParaRPr lang="ja-JP" altLang="en-US" sz="1600" b="1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342900" marR="0" indent="-34290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en-US" altLang="ja-JP" sz="1600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R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 altLang="ja-JP" sz="1600" b="1" dirty="0">
                <a:solidFill>
                  <a:srgbClr val="37474F"/>
                </a:solidFill>
                <a:latin typeface="游ゴシック"/>
                <a:ea typeface="游ゴシック"/>
              </a:rPr>
              <a:t>【</a:t>
            </a: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</a:rPr>
              <a:t>回答方法</a:t>
            </a:r>
            <a:r>
              <a:rPr lang="en-US" altLang="ja-JP" sz="1600" b="1" dirty="0">
                <a:solidFill>
                  <a:srgbClr val="37474F"/>
                </a:solidFill>
                <a:latin typeface="游ゴシック"/>
                <a:ea typeface="游ゴシック"/>
              </a:rPr>
              <a:t>】</a:t>
            </a:r>
          </a:p>
          <a:p>
            <a:pPr marL="342900" marR="0" indent="-34290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</a:rPr>
              <a:t>最大選択肢設定数：</a:t>
            </a:r>
            <a:r>
              <a:rPr lang="en-US" altLang="ja-JP" sz="1600" b="1" dirty="0">
                <a:solidFill>
                  <a:srgbClr val="37474F"/>
                </a:solidFill>
                <a:latin typeface="游ゴシック"/>
                <a:ea typeface="游ゴシック"/>
              </a:rPr>
              <a:t>20</a:t>
            </a: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</a:rPr>
              <a:t>個</a:t>
            </a:r>
            <a:endParaRPr lang="en-US" altLang="ja-JP" sz="1600" b="1">
              <a:solidFill>
                <a:srgbClr val="37474F"/>
              </a:solidFill>
              <a:latin typeface="游ゴシック"/>
              <a:ea typeface="游ゴシック"/>
            </a:endParaRPr>
          </a:p>
          <a:p>
            <a:pPr marL="342900" marR="0" indent="-34290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</a:rPr>
              <a:t>ラジオボタン</a:t>
            </a:r>
            <a:r>
              <a:rPr lang="en-US" altLang="ja-JP" sz="1600" b="1" dirty="0">
                <a:solidFill>
                  <a:srgbClr val="37474F"/>
                </a:solidFill>
                <a:latin typeface="游ゴシック"/>
                <a:ea typeface="游ゴシック"/>
              </a:rPr>
              <a:t>/</a:t>
            </a:r>
            <a:r>
              <a:rPr lang="ja-JP" sz="1600" b="1">
                <a:solidFill>
                  <a:srgbClr val="37474F"/>
                </a:solidFill>
                <a:latin typeface="游ゴシック"/>
                <a:ea typeface="游ゴシック"/>
              </a:rPr>
              <a:t>チェックボックス</a:t>
            </a: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</a:rPr>
              <a:t>：</a:t>
            </a:r>
            <a:r>
              <a:rPr lang="en-US" altLang="ja-JP" sz="1600" b="1" dirty="0">
                <a:solidFill>
                  <a:srgbClr val="37474F"/>
                </a:solidFill>
                <a:latin typeface="游ゴシック"/>
                <a:ea typeface="游ゴシック"/>
              </a:rPr>
              <a:t>100</a:t>
            </a: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</a:rPr>
              <a:t>文字まで</a:t>
            </a:r>
            <a:endParaRPr lang="en-US" altLang="ja-JP" sz="1600" b="1">
              <a:solidFill>
                <a:srgbClr val="37474F"/>
              </a:solidFill>
              <a:latin typeface="游ゴシック"/>
              <a:ea typeface="游ゴシック"/>
            </a:endParaRPr>
          </a:p>
          <a:p>
            <a:pPr marL="342900" marR="0" indent="-34290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ja-JP" sz="1600" b="1">
                <a:solidFill>
                  <a:srgbClr val="37474F"/>
                </a:solidFill>
                <a:latin typeface="游ゴシック"/>
                <a:ea typeface="游ゴシック"/>
              </a:rPr>
              <a:t>プルダウン</a:t>
            </a: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</a:rPr>
              <a:t>：</a:t>
            </a:r>
            <a:r>
              <a:rPr lang="en-US" altLang="ja-JP" sz="1600" b="1">
                <a:solidFill>
                  <a:srgbClr val="37474F"/>
                </a:solidFill>
                <a:latin typeface="游ゴシック"/>
                <a:ea typeface="游ゴシック"/>
              </a:rPr>
              <a:t>20</a:t>
            </a: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</a:rPr>
              <a:t>文字まで</a:t>
            </a:r>
            <a:endParaRPr lang="en-US" altLang="ja-JP" sz="1600" b="1">
              <a:solidFill>
                <a:srgbClr val="37474F"/>
              </a:solidFill>
              <a:latin typeface="游ゴシック"/>
              <a:ea typeface="游ゴシック"/>
            </a:endParaRPr>
          </a:p>
          <a:p>
            <a:pPr marL="342900" marR="0" indent="-34290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</a:rPr>
              <a:t>一行テキスト</a:t>
            </a:r>
            <a:r>
              <a:rPr lang="en-US" altLang="ja-JP" sz="1600" b="1" dirty="0">
                <a:solidFill>
                  <a:srgbClr val="37474F"/>
                </a:solidFill>
                <a:latin typeface="游ゴシック"/>
                <a:ea typeface="游ゴシック"/>
              </a:rPr>
              <a:t>/</a:t>
            </a: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</a:rPr>
              <a:t>複数行テキスト</a:t>
            </a:r>
            <a:endParaRPr lang="en-US" altLang="ja-JP" sz="1600" b="1">
              <a:solidFill>
                <a:srgbClr val="37474F"/>
              </a:solidFill>
              <a:latin typeface="游ゴシック"/>
              <a:ea typeface="游ゴシック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D18EB402-F88D-44E9-808F-C6BC89FE16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7590488"/>
              </p:ext>
            </p:extLst>
          </p:nvPr>
        </p:nvGraphicFramePr>
        <p:xfrm>
          <a:off x="8101262" y="0"/>
          <a:ext cx="1042738" cy="8358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738">
                  <a:extLst>
                    <a:ext uri="{9D8B030D-6E8A-4147-A177-3AD203B41FA5}">
                      <a16:colId xmlns:a16="http://schemas.microsoft.com/office/drawing/2014/main" val="273203430"/>
                    </a:ext>
                  </a:extLst>
                </a:gridCol>
              </a:tblGrid>
              <a:tr h="2786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CSV</a:t>
                      </a:r>
                      <a:r>
                        <a:rPr kumimoji="1" lang="ja-JP" altLang="en-US" sz="1000" b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登録</a:t>
                      </a:r>
                    </a:p>
                  </a:txBody>
                  <a:tcPr marL="46923" marR="46923" marT="34350" marB="3435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5456623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配信設定</a:t>
                      </a:r>
                    </a:p>
                  </a:txBody>
                  <a:tcPr marL="46923" marR="46923" marT="34350" marB="3435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975449"/>
                  </a:ext>
                </a:extLst>
              </a:tr>
              <a:tr h="2786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>
                          <a:solidFill>
                            <a:schemeClr val="bg1"/>
                          </a:solidFill>
                        </a:rPr>
                        <a:t>オプション設定</a:t>
                      </a:r>
                    </a:p>
                  </a:txBody>
                  <a:tcPr marL="46923" marR="46923" marT="34350" marB="3435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815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8542141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CF80A62E-61BF-4A60-BFDA-2B33DC5B24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6174261"/>
              </p:ext>
            </p:extLst>
          </p:nvPr>
        </p:nvGraphicFramePr>
        <p:xfrm>
          <a:off x="135289" y="2012903"/>
          <a:ext cx="8873422" cy="4245726"/>
        </p:xfrm>
        <a:graphic>
          <a:graphicData uri="http://schemas.openxmlformats.org/drawingml/2006/table">
            <a:tbl>
              <a:tblPr firstRow="1" bandRow="1">
                <a:tableStyleId>{E8034E78-7F5D-4C2E-B375-FC64B27BC917}</a:tableStyleId>
              </a:tblPr>
              <a:tblGrid>
                <a:gridCol w="1147646">
                  <a:extLst>
                    <a:ext uri="{9D8B030D-6E8A-4147-A177-3AD203B41FA5}">
                      <a16:colId xmlns:a16="http://schemas.microsoft.com/office/drawing/2014/main" val="1143621772"/>
                    </a:ext>
                  </a:extLst>
                </a:gridCol>
                <a:gridCol w="1147646">
                  <a:extLst>
                    <a:ext uri="{9D8B030D-6E8A-4147-A177-3AD203B41FA5}">
                      <a16:colId xmlns:a16="http://schemas.microsoft.com/office/drawing/2014/main" val="1671366998"/>
                    </a:ext>
                  </a:extLst>
                </a:gridCol>
                <a:gridCol w="3289065">
                  <a:extLst>
                    <a:ext uri="{9D8B030D-6E8A-4147-A177-3AD203B41FA5}">
                      <a16:colId xmlns:a16="http://schemas.microsoft.com/office/drawing/2014/main" val="616047490"/>
                    </a:ext>
                  </a:extLst>
                </a:gridCol>
                <a:gridCol w="3289065">
                  <a:extLst>
                    <a:ext uri="{9D8B030D-6E8A-4147-A177-3AD203B41FA5}">
                      <a16:colId xmlns:a16="http://schemas.microsoft.com/office/drawing/2014/main" val="3703412191"/>
                    </a:ext>
                  </a:extLst>
                </a:gridCol>
              </a:tblGrid>
              <a:tr h="268608">
                <a:tc>
                  <a:txBody>
                    <a:bodyPr/>
                    <a:lstStyle/>
                    <a:p>
                      <a:endParaRPr kumimoji="1" lang="ja-JP" altLang="en-US" sz="180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記名式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55BBB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匿名式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55BB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572701"/>
                  </a:ext>
                </a:extLst>
              </a:tr>
              <a:tr h="706940">
                <a:tc rowSpan="2">
                  <a:txBody>
                    <a:bodyPr/>
                    <a:lstStyle/>
                    <a:p>
                      <a:pPr marL="0" marR="0" lvl="0" indent="0" algn="ctr" defTabSz="410792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ユーザ観点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回答率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1" u="none" strike="noStrike" cap="none" err="1">
                          <a:solidFill>
                            <a:srgbClr val="37474F"/>
                          </a:solidFill>
                          <a:latin typeface="游ゴシック"/>
                          <a:ea typeface="游ゴシック"/>
                          <a:cs typeface="Arial"/>
                          <a:sym typeface="Arial"/>
                        </a:rPr>
                        <a:t>Geppo</a:t>
                      </a:r>
                      <a:r>
                        <a:rPr lang="ja-JP" altLang="en-US" sz="1200" b="1" u="none" strike="noStrike" cap="none">
                          <a:solidFill>
                            <a:srgbClr val="37474F"/>
                          </a:solidFill>
                          <a:latin typeface="游ゴシック"/>
                          <a:ea typeface="游ゴシック"/>
                          <a:cs typeface="Arial"/>
                          <a:sym typeface="Arial"/>
                        </a:rPr>
                        <a:t>回答画面上に「記名式」「匿名式」が表示されるわけではないので実施方法による違いはほぼない</a:t>
                      </a:r>
                    </a:p>
                  </a:txBody>
                  <a:tcPr marL="84400" marR="84400" marT="42200" marB="42200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379202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1">
                        <a:solidFill>
                          <a:srgbClr val="37474F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4794346"/>
                  </a:ext>
                </a:extLst>
              </a:tr>
              <a:tr h="636012">
                <a:tc vMerge="1">
                  <a:txBody>
                    <a:bodyPr/>
                    <a:lstStyle/>
                    <a:p>
                      <a:endParaRPr kumimoji="1" lang="ja-JP" altLang="en-US" sz="1400" b="1">
                        <a:solidFill>
                          <a:srgbClr val="37474F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率直性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u="none" strike="noStrike" cap="none">
                          <a:solidFill>
                            <a:srgbClr val="37474F"/>
                          </a:solidFill>
                          <a:latin typeface="游ゴシック"/>
                          <a:ea typeface="游ゴシック"/>
                          <a:cs typeface="Arial"/>
                          <a:sym typeface="Arial"/>
                        </a:rPr>
                        <a:t>特に</a:t>
                      </a:r>
                      <a:r>
                        <a:rPr lang="en-US" altLang="ja-JP" sz="1200" b="1" u="none" strike="noStrike" cap="none" dirty="0">
                          <a:solidFill>
                            <a:srgbClr val="37474F"/>
                          </a:solidFill>
                          <a:latin typeface="游ゴシック"/>
                          <a:ea typeface="游ゴシック"/>
                          <a:cs typeface="Arial"/>
                          <a:sym typeface="Arial"/>
                        </a:rPr>
                        <a:t>Q1</a:t>
                      </a:r>
                      <a:r>
                        <a:rPr lang="ja-JP" altLang="en-US" sz="1200" b="1" u="none" strike="noStrike" cap="none">
                          <a:solidFill>
                            <a:srgbClr val="37474F"/>
                          </a:solidFill>
                          <a:latin typeface="游ゴシック"/>
                          <a:ea typeface="游ゴシック"/>
                          <a:cs typeface="Arial"/>
                          <a:sym typeface="Arial"/>
                        </a:rPr>
                        <a:t>（</a:t>
                      </a:r>
                      <a:r>
                        <a:rPr lang="en-US" altLang="ja-JP" sz="1200" b="1" u="none" strike="noStrike" cap="none" err="1">
                          <a:solidFill>
                            <a:srgbClr val="37474F"/>
                          </a:solidFill>
                          <a:latin typeface="游ゴシック"/>
                          <a:ea typeface="游ゴシック"/>
                          <a:cs typeface="Arial"/>
                          <a:sym typeface="Arial"/>
                        </a:rPr>
                        <a:t>eNPS</a:t>
                      </a:r>
                      <a:r>
                        <a:rPr lang="ja-JP" altLang="en-US" sz="1200" b="1" u="none" strike="noStrike" cap="none">
                          <a:solidFill>
                            <a:srgbClr val="37474F"/>
                          </a:solidFill>
                          <a:latin typeface="游ゴシック"/>
                          <a:ea typeface="游ゴシック"/>
                          <a:cs typeface="Arial"/>
                          <a:sym typeface="Arial"/>
                        </a:rPr>
                        <a:t>）と</a:t>
                      </a:r>
                      <a:r>
                        <a:rPr lang="en-US" altLang="ja-JP" sz="1200" b="1" u="none" strike="noStrike" cap="none" dirty="0">
                          <a:solidFill>
                            <a:srgbClr val="37474F"/>
                          </a:solidFill>
                          <a:latin typeface="游ゴシック"/>
                          <a:ea typeface="游ゴシック"/>
                          <a:cs typeface="Arial"/>
                          <a:sym typeface="Arial"/>
                        </a:rPr>
                        <a:t>Q2</a:t>
                      </a:r>
                      <a:r>
                        <a:rPr lang="ja-JP" altLang="en-US" sz="1200" b="1" u="none" strike="noStrike" cap="none">
                          <a:solidFill>
                            <a:srgbClr val="37474F"/>
                          </a:solidFill>
                          <a:latin typeface="游ゴシック"/>
                          <a:ea typeface="游ゴシック"/>
                          <a:cs typeface="Arial"/>
                          <a:sym typeface="Arial"/>
                        </a:rPr>
                        <a:t>（勤続意向）については特に率直性が下がる傾向にある（大きな差異はない）</a:t>
                      </a:r>
                    </a:p>
                  </a:txBody>
                  <a:tcPr marL="84400" marR="84400" marT="42200" marB="42200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kumimoji="1" lang="ja-JP" altLang="en-US" sz="1200" b="1">
                          <a:solidFill>
                            <a:srgbClr val="37474F"/>
                          </a:solidFill>
                          <a:latin typeface="游ゴシック"/>
                          <a:ea typeface="游ゴシック"/>
                        </a:rPr>
                        <a:t>批判的なコメント含め、記名式に比較すると率直な回答が入ってきやすい</a:t>
                      </a:r>
                      <a:endParaRPr kumimoji="1" lang="en-US" altLang="ja-JP" sz="1200" b="1" dirty="0">
                        <a:solidFill>
                          <a:srgbClr val="37474F"/>
                        </a:solidFill>
                        <a:latin typeface="游ゴシック"/>
                        <a:ea typeface="游ゴシック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551769"/>
                  </a:ext>
                </a:extLst>
              </a:tr>
              <a:tr h="636012">
                <a:tc rowSpan="3">
                  <a:txBody>
                    <a:bodyPr/>
                    <a:lstStyle/>
                    <a:p>
                      <a:r>
                        <a:rPr kumimoji="1" lang="ja-JP" altLang="en-US" sz="1200" b="1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管理者観点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管理画面閲覧可能範囲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>
                          <a:solidFill>
                            <a:srgbClr val="37474F"/>
                          </a:solidFill>
                          <a:latin typeface="游ゴシック"/>
                          <a:ea typeface="游ゴシック"/>
                        </a:rPr>
                        <a:t>全ての結果を閲覧することが出来る</a:t>
                      </a:r>
                      <a:endParaRPr kumimoji="1" lang="en-US" altLang="ja-JP" sz="1200" b="1" dirty="0">
                        <a:solidFill>
                          <a:srgbClr val="37474F"/>
                        </a:solidFill>
                        <a:latin typeface="游ゴシック"/>
                        <a:ea typeface="游ゴシック"/>
                      </a:endParaRPr>
                    </a:p>
                  </a:txBody>
                  <a:tcPr marL="84400" marR="84400" marT="42200" marB="42200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kumimoji="1" lang="ja-JP" altLang="en-US" sz="1200" b="1">
                          <a:solidFill>
                            <a:srgbClr val="37474F"/>
                          </a:solidFill>
                          <a:latin typeface="游ゴシック"/>
                          <a:ea typeface="游ゴシック"/>
                        </a:rPr>
                        <a:t>回答者</a:t>
                      </a:r>
                      <a:r>
                        <a:rPr kumimoji="1" lang="en-US" altLang="ja-JP" sz="1200" b="1" dirty="0">
                          <a:solidFill>
                            <a:srgbClr val="37474F"/>
                          </a:solidFill>
                          <a:latin typeface="游ゴシック"/>
                          <a:ea typeface="游ゴシック"/>
                        </a:rPr>
                        <a:t>5</a:t>
                      </a:r>
                      <a:r>
                        <a:rPr kumimoji="1" lang="ja-JP" altLang="en-US" sz="1200" b="1">
                          <a:solidFill>
                            <a:srgbClr val="37474F"/>
                          </a:solidFill>
                          <a:latin typeface="游ゴシック"/>
                          <a:ea typeface="游ゴシック"/>
                        </a:rPr>
                        <a:t>名未満の組織レポートが画面上から非表示となる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5771429"/>
                  </a:ext>
                </a:extLst>
              </a:tr>
              <a:tr h="636012">
                <a:tc vMerge="1">
                  <a:txBody>
                    <a:bodyPr/>
                    <a:lstStyle/>
                    <a:p>
                      <a:endParaRPr kumimoji="1" lang="ja-JP" altLang="en-US" sz="1400" b="1">
                        <a:solidFill>
                          <a:srgbClr val="37474F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1" dirty="0">
                          <a:solidFill>
                            <a:schemeClr val="bg1"/>
                          </a:solidFill>
                          <a:latin typeface="游ゴシック"/>
                          <a:ea typeface="游ゴシック"/>
                        </a:rPr>
                        <a:t>CSV</a:t>
                      </a:r>
                      <a:r>
                        <a:rPr kumimoji="1" lang="ja-JP" altLang="en-US" sz="1200" b="1">
                          <a:solidFill>
                            <a:schemeClr val="bg1"/>
                          </a:solidFill>
                          <a:latin typeface="游ゴシック"/>
                          <a:ea typeface="游ゴシック"/>
                        </a:rPr>
                        <a:t>ダウンロード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1075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ja-JP" altLang="en-US" sz="1200" b="1">
                          <a:solidFill>
                            <a:srgbClr val="37474F"/>
                          </a:solidFill>
                          <a:latin typeface="游ゴシック"/>
                          <a:ea typeface="游ゴシック"/>
                        </a:rPr>
                        <a:t>回答者名＋回答結果</a:t>
                      </a:r>
                      <a:endParaRPr kumimoji="1" lang="ja-JP" altLang="en-US" sz="1200" b="1">
                        <a:solidFill>
                          <a:srgbClr val="37474F"/>
                        </a:solidFill>
                        <a:latin typeface="游ゴシック"/>
                        <a:ea typeface="游ゴシック"/>
                      </a:endParaRPr>
                    </a:p>
                  </a:txBody>
                  <a:tcPr marL="84400" marR="84400" marT="42200" marB="42200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buFontTx/>
                        <a:buNone/>
                      </a:pPr>
                      <a:r>
                        <a:rPr lang="ja-JP" altLang="en-US" sz="1200" b="1">
                          <a:solidFill>
                            <a:srgbClr val="37474F"/>
                          </a:solidFill>
                          <a:latin typeface="游ゴシック"/>
                          <a:ea typeface="游ゴシック"/>
                        </a:rPr>
                        <a:t>回答結果のみ</a:t>
                      </a:r>
                      <a:endParaRPr kumimoji="1" lang="ja-JP" altLang="en-US" sz="1200" b="1">
                        <a:solidFill>
                          <a:srgbClr val="37474F"/>
                        </a:solidFill>
                        <a:latin typeface="游ゴシック"/>
                        <a:ea typeface="游ゴシック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4878053"/>
                  </a:ext>
                </a:extLst>
              </a:tr>
              <a:tr h="636012">
                <a:tc vMerge="1">
                  <a:txBody>
                    <a:bodyPr/>
                    <a:lstStyle/>
                    <a:p>
                      <a:endParaRPr kumimoji="1" lang="ja-JP" altLang="en-US" sz="1400" b="1">
                        <a:solidFill>
                          <a:srgbClr val="37474F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1" dirty="0">
                          <a:solidFill>
                            <a:schemeClr val="bg1"/>
                          </a:solidFill>
                          <a:latin typeface="游ゴシック"/>
                          <a:ea typeface="游ゴシック"/>
                        </a:rPr>
                        <a:t>CS</a:t>
                      </a:r>
                      <a:r>
                        <a:rPr kumimoji="1" lang="ja-JP" altLang="en-US" sz="1200" b="1">
                          <a:solidFill>
                            <a:schemeClr val="bg1"/>
                          </a:solidFill>
                          <a:latin typeface="游ゴシック"/>
                          <a:ea typeface="游ゴシック"/>
                        </a:rPr>
                        <a:t>レポート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>
                          <a:solidFill>
                            <a:srgbClr val="37474F"/>
                          </a:solidFill>
                          <a:latin typeface="游ゴシック"/>
                          <a:ea typeface="游ゴシック"/>
                        </a:rPr>
                        <a:t>全ての組織別、属性別レポートを提供（ただし、社内報告資料等に活用する場合は匿名式でのレポート作成も可能）</a:t>
                      </a:r>
                      <a:endParaRPr kumimoji="1" lang="en-US" altLang="ja-JP" sz="1200" b="1" dirty="0">
                        <a:solidFill>
                          <a:srgbClr val="37474F"/>
                        </a:solidFill>
                        <a:latin typeface="游ゴシック"/>
                        <a:ea typeface="游ゴシック"/>
                      </a:endParaRPr>
                    </a:p>
                  </a:txBody>
                  <a:tcPr marL="84400" marR="84400" marT="42200" marB="42200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kumimoji="1" lang="en-US" altLang="ja-JP" sz="1200" b="1" dirty="0">
                          <a:solidFill>
                            <a:srgbClr val="37474F"/>
                          </a:solidFill>
                          <a:latin typeface="游ゴシック"/>
                          <a:ea typeface="游ゴシック"/>
                        </a:rPr>
                        <a:t>5</a:t>
                      </a:r>
                      <a:r>
                        <a:rPr kumimoji="1" lang="ja-JP" altLang="en-US" sz="1200" b="1">
                          <a:solidFill>
                            <a:srgbClr val="37474F"/>
                          </a:solidFill>
                          <a:latin typeface="游ゴシック"/>
                          <a:ea typeface="游ゴシック"/>
                        </a:rPr>
                        <a:t>名未満の組織、属性について結果をマスキングして提供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995908"/>
                  </a:ext>
                </a:extLst>
              </a:tr>
              <a:tr h="636012">
                <a:tc gridSpan="2">
                  <a:txBody>
                    <a:bodyPr/>
                    <a:lstStyle/>
                    <a:p>
                      <a:r>
                        <a:rPr kumimoji="1" lang="ja-JP" altLang="en-US" sz="1200" b="1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推奨ケース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kumimoji="1" lang="ja-JP" altLang="en-US" sz="1400" b="1">
                          <a:solidFill>
                            <a:srgbClr val="37474F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推奨ケース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>
                          <a:solidFill>
                            <a:srgbClr val="37474F"/>
                          </a:solidFill>
                          <a:latin typeface="游ゴシック"/>
                          <a:ea typeface="游ゴシック"/>
                        </a:rPr>
                        <a:t>右記以外の全てのケース</a:t>
                      </a:r>
                      <a:endParaRPr kumimoji="1" lang="en-US" altLang="ja-JP" sz="1200" b="1" dirty="0">
                        <a:solidFill>
                          <a:srgbClr val="37474F"/>
                        </a:solidFill>
                        <a:latin typeface="游ゴシック"/>
                        <a:ea typeface="游ゴシック"/>
                      </a:endParaRPr>
                    </a:p>
                  </a:txBody>
                  <a:tcPr marL="84400" marR="84400" marT="42200" marB="42200" anchor="ctr">
                    <a:lnL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kumimoji="1" lang="ja-JP" altLang="en-US" sz="1200" b="1">
                          <a:solidFill>
                            <a:srgbClr val="37474F"/>
                          </a:solidFill>
                          <a:latin typeface="游ゴシック"/>
                          <a:ea typeface="游ゴシック"/>
                        </a:rPr>
                        <a:t>限定管理者を多く配置しているケース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6258238"/>
                  </a:ext>
                </a:extLst>
              </a:tr>
            </a:tbl>
          </a:graphicData>
        </a:graphic>
      </p:graphicFrame>
      <p:sp>
        <p:nvSpPr>
          <p:cNvPr id="8" name="タイトル 1">
            <a:extLst>
              <a:ext uri="{FF2B5EF4-FFF2-40B4-BE49-F238E27FC236}">
                <a16:creationId xmlns:a16="http://schemas.microsoft.com/office/drawing/2014/main" id="{33BDD926-F3CB-47D5-B503-87B6F7689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/>
              <a:t>（参考）実施方法の違い</a:t>
            </a:r>
          </a:p>
        </p:txBody>
      </p:sp>
      <p:sp>
        <p:nvSpPr>
          <p:cNvPr id="7" name="Geppoの個人サーベイと組織サーベイの違い">
            <a:extLst>
              <a:ext uri="{FF2B5EF4-FFF2-40B4-BE49-F238E27FC236}">
                <a16:creationId xmlns:a16="http://schemas.microsoft.com/office/drawing/2014/main" id="{BD216E0E-7158-4B18-AFBE-5687636FB4D9}"/>
              </a:ext>
            </a:extLst>
          </p:cNvPr>
          <p:cNvSpPr txBox="1"/>
          <p:nvPr/>
        </p:nvSpPr>
        <p:spPr>
          <a:xfrm>
            <a:off x="833149" y="1073300"/>
            <a:ext cx="7487872" cy="820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23183" tIns="23183" rIns="23183" bIns="23183" anchor="ctr"/>
          <a:lstStyle>
            <a:lvl1pPr>
              <a:defRPr sz="2800"/>
            </a:lvl1pPr>
          </a:lstStyle>
          <a:p>
            <a:pPr algn="ctr" defTabSz="266577"/>
            <a:r>
              <a:rPr lang="ja-JP" altLang="en-US" sz="1846" b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実施方法は「記名」と「匿名」で選択できます。</a:t>
            </a:r>
            <a:endParaRPr lang="en-US" altLang="ja-JP" sz="1846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 defTabSz="266577"/>
            <a:r>
              <a:rPr lang="ja-JP" altLang="en-US" sz="1846" b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それぞれの違いは以下の通りです。</a:t>
            </a:r>
            <a:endParaRPr lang="en-US" altLang="ja-JP" sz="1846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C9384DA-B343-3CB4-9F12-404B71C1AB14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altLang="ja-JP" smtClean="0"/>
              <a:t>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40725970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>
                <a:cs typeface="源真ゴシック Bold" panose="020B0602020203020207" pitchFamily="50" charset="-128"/>
              </a:rPr>
              <a:t>運用スケジュール</a:t>
            </a:r>
          </a:p>
        </p:txBody>
      </p:sp>
      <p:sp>
        <p:nvSpPr>
          <p:cNvPr id="41" name="ホームベース 28"/>
          <p:cNvSpPr/>
          <p:nvPr/>
        </p:nvSpPr>
        <p:spPr>
          <a:xfrm>
            <a:off x="1565653" y="3098207"/>
            <a:ext cx="1778611" cy="2618822"/>
          </a:xfrm>
          <a:prstGeom prst="homePlate">
            <a:avLst>
              <a:gd name="adj" fmla="val 32311"/>
            </a:avLst>
          </a:prstGeom>
          <a:solidFill>
            <a:srgbClr val="E16B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【アンケート配信】</a:t>
            </a:r>
            <a:endParaRPr lang="en-US" altLang="ja-JP" sz="1100" b="1" dirty="0">
              <a:solidFill>
                <a:schemeClr val="bg1"/>
              </a:solidFill>
              <a:latin typeface="游ゴシック"/>
              <a:ea typeface="游ゴシック"/>
            </a:endParaRPr>
          </a:p>
          <a:p>
            <a:endParaRPr lang="ja-JP" altLang="en-US" sz="1100" b="1" dirty="0">
              <a:solidFill>
                <a:schemeClr val="bg1"/>
              </a:solidFill>
              <a:latin typeface="游ゴシック"/>
              <a:ea typeface="游ゴシック"/>
            </a:endParaRPr>
          </a:p>
          <a:p>
            <a:pPr algn="ctr"/>
            <a:r>
              <a:rPr lang="en-US" altLang="ja-JP" sz="1100" b="1" dirty="0">
                <a:solidFill>
                  <a:schemeClr val="bg1"/>
                </a:solidFill>
                <a:latin typeface="游ゴシック"/>
                <a:ea typeface="游ゴシック"/>
              </a:rPr>
              <a:t>※</a:t>
            </a:r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午前</a:t>
            </a:r>
            <a:r>
              <a:rPr lang="en-US" altLang="ja-JP" sz="1100" b="1" dirty="0">
                <a:solidFill>
                  <a:schemeClr val="bg1"/>
                </a:solidFill>
                <a:latin typeface="游ゴシック"/>
                <a:ea typeface="游ゴシック"/>
              </a:rPr>
              <a:t>12</a:t>
            </a:r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時以降</a:t>
            </a:r>
            <a:endParaRPr lang="en-US" altLang="ja-JP" sz="1100" b="1" dirty="0">
              <a:solidFill>
                <a:schemeClr val="bg1"/>
              </a:solidFill>
              <a:latin typeface="游ゴシック"/>
              <a:ea typeface="游ゴシック"/>
            </a:endParaRPr>
          </a:p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順次配信</a:t>
            </a:r>
            <a:endParaRPr lang="en-US" altLang="ja-JP" sz="1100" b="1" dirty="0">
              <a:solidFill>
                <a:schemeClr val="bg1"/>
              </a:solidFill>
              <a:latin typeface="游ゴシック"/>
              <a:ea typeface="游ゴシック"/>
            </a:endParaRPr>
          </a:p>
          <a:p>
            <a:pPr algn="ctr"/>
            <a:endParaRPr lang="en-US" altLang="ja-JP" sz="11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配信は</a:t>
            </a:r>
            <a:r>
              <a:rPr lang="en-US" altLang="ja-JP" sz="1100" b="1" dirty="0">
                <a:solidFill>
                  <a:schemeClr val="bg1"/>
                </a:solidFill>
                <a:latin typeface="游ゴシック"/>
                <a:ea typeface="游ゴシック"/>
              </a:rPr>
              <a:t>2</a:t>
            </a:r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週間程度を推奨</a:t>
            </a:r>
            <a:endParaRPr lang="en-US" altLang="ja-JP" sz="1100" b="1" dirty="0">
              <a:solidFill>
                <a:schemeClr val="bg1"/>
              </a:solidFill>
              <a:latin typeface="游ゴシック"/>
              <a:ea typeface="游ゴシック"/>
            </a:endParaRPr>
          </a:p>
        </p:txBody>
      </p:sp>
      <p:sp>
        <p:nvSpPr>
          <p:cNvPr id="50" name="正方形/長方形 44"/>
          <p:cNvSpPr>
            <a:spLocks noChangeAspect="1"/>
          </p:cNvSpPr>
          <p:nvPr/>
        </p:nvSpPr>
        <p:spPr>
          <a:xfrm>
            <a:off x="50168" y="2546168"/>
            <a:ext cx="1528109" cy="315523"/>
          </a:xfrm>
          <a:prstGeom prst="rect">
            <a:avLst/>
          </a:prstGeom>
          <a:solidFill>
            <a:srgbClr val="CFD8DC"/>
          </a:solidFill>
          <a:ln w="6350">
            <a:solidFill>
              <a:srgbClr val="3747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000" b="1">
                <a:solidFill>
                  <a:srgbClr val="37474F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～配信開始３営業日前</a:t>
            </a:r>
          </a:p>
        </p:txBody>
      </p:sp>
      <p:sp>
        <p:nvSpPr>
          <p:cNvPr id="52" name="正方形/長方形 48"/>
          <p:cNvSpPr>
            <a:spLocks noChangeAspect="1"/>
          </p:cNvSpPr>
          <p:nvPr/>
        </p:nvSpPr>
        <p:spPr>
          <a:xfrm>
            <a:off x="1571609" y="2554091"/>
            <a:ext cx="1776574" cy="314904"/>
          </a:xfrm>
          <a:prstGeom prst="rect">
            <a:avLst/>
          </a:prstGeom>
          <a:solidFill>
            <a:srgbClr val="CFD8DC"/>
          </a:solidFill>
          <a:ln w="6350">
            <a:solidFill>
              <a:srgbClr val="3747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000" b="1">
                <a:solidFill>
                  <a:srgbClr val="37474F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配信開始日</a:t>
            </a:r>
            <a:endParaRPr lang="ja-JP" altLang="en-US" sz="1000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</p:txBody>
      </p:sp>
      <p:sp>
        <p:nvSpPr>
          <p:cNvPr id="61" name="テキスト ボックス 26"/>
          <p:cNvSpPr txBox="1"/>
          <p:nvPr/>
        </p:nvSpPr>
        <p:spPr>
          <a:xfrm>
            <a:off x="562708" y="1142257"/>
            <a:ext cx="8018586" cy="113877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ご利用開始の</a:t>
            </a:r>
            <a:r>
              <a:rPr lang="en-US" altLang="ja-JP" sz="2000" b="1" u="sng" dirty="0">
                <a:solidFill>
                  <a:srgbClr val="E76D64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3</a:t>
            </a:r>
            <a:r>
              <a:rPr lang="ja-JP" altLang="en-US" sz="2000" b="1" u="sng">
                <a:solidFill>
                  <a:srgbClr val="E76D64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営業日前の</a:t>
            </a:r>
            <a:r>
              <a:rPr lang="en-US" altLang="ja-JP" sz="2000" b="1" u="sng" dirty="0">
                <a:solidFill>
                  <a:srgbClr val="E76D64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17</a:t>
            </a:r>
            <a:r>
              <a:rPr lang="ja-JP" altLang="en-US" sz="2000" b="1" u="sng">
                <a:solidFill>
                  <a:srgbClr val="E76D64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時</a:t>
            </a:r>
            <a:r>
              <a:rPr lang="en-US" altLang="ja-JP" sz="2000" b="1" u="sng" dirty="0">
                <a:solidFill>
                  <a:srgbClr val="E76D64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00</a:t>
            </a:r>
            <a:r>
              <a:rPr lang="ja-JP" altLang="en-US" sz="2000" b="1" u="sng">
                <a:solidFill>
                  <a:srgbClr val="E76D64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分</a:t>
            </a:r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までに</a:t>
            </a:r>
            <a:endParaRPr lang="en-US" altLang="ja-JP" sz="1600" b="1">
              <a:solidFill>
                <a:srgbClr val="37474F"/>
              </a:solidFill>
              <a:latin typeface="游ゴシック"/>
              <a:ea typeface="游ゴシック"/>
              <a:cs typeface="源真ゴシック Bold" panose="020B0602020203020207" pitchFamily="50" charset="-128"/>
            </a:endParaRPr>
          </a:p>
          <a:p>
            <a:pPr algn="ctr"/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①対象従業員への周知　②配信準備（データの登録）を実施ください。</a:t>
            </a:r>
            <a:endParaRPr lang="en-US" altLang="ja-JP" sz="1600" b="1">
              <a:solidFill>
                <a:srgbClr val="37474F"/>
              </a:solidFill>
              <a:latin typeface="游ゴシック"/>
              <a:ea typeface="游ゴシック"/>
              <a:cs typeface="源真ゴシック Bold" panose="020B0602020203020207" pitchFamily="50" charset="-128"/>
            </a:endParaRPr>
          </a:p>
          <a:p>
            <a:pPr algn="ctr"/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アンケート配信後、リマインドの実施をお願いいたします。</a:t>
            </a:r>
            <a:endParaRPr lang="en-US" altLang="ja-JP" sz="1600" b="1">
              <a:solidFill>
                <a:srgbClr val="37474F"/>
              </a:solidFill>
              <a:latin typeface="游ゴシック"/>
              <a:ea typeface="游ゴシック"/>
              <a:cs typeface="源真ゴシック Bold" panose="020B0602020203020207" pitchFamily="50" charset="-128"/>
            </a:endParaRPr>
          </a:p>
          <a:p>
            <a:pPr algn="ctr"/>
            <a:r>
              <a:rPr lang="ja-JP" altLang="en-US" sz="1600" b="1">
                <a:solidFill>
                  <a:srgbClr val="37474F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配信終了後、レポートを納品いたします。</a:t>
            </a:r>
            <a:endParaRPr lang="en-US" altLang="ja-JP" sz="1600" b="1">
              <a:solidFill>
                <a:srgbClr val="37474F"/>
              </a:solidFill>
              <a:latin typeface="游ゴシック"/>
              <a:ea typeface="游ゴシック"/>
              <a:cs typeface="源真ゴシック Bold" panose="020B0602020203020207" pitchFamily="50" charset="-128"/>
            </a:endParaRPr>
          </a:p>
        </p:txBody>
      </p:sp>
      <p:sp>
        <p:nvSpPr>
          <p:cNvPr id="33" name="正方形/長方形 44"/>
          <p:cNvSpPr>
            <a:spLocks noChangeAspect="1"/>
          </p:cNvSpPr>
          <p:nvPr/>
        </p:nvSpPr>
        <p:spPr>
          <a:xfrm>
            <a:off x="3331090" y="2554091"/>
            <a:ext cx="1460607" cy="314904"/>
          </a:xfrm>
          <a:prstGeom prst="rect">
            <a:avLst/>
          </a:prstGeom>
          <a:solidFill>
            <a:srgbClr val="CFD8DC"/>
          </a:solidFill>
          <a:ln w="6350">
            <a:solidFill>
              <a:srgbClr val="3747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000" b="1">
                <a:solidFill>
                  <a:srgbClr val="37474F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配信期間中</a:t>
            </a:r>
            <a:endParaRPr lang="ja-JP" altLang="en-US" sz="1000" b="1" dirty="0">
              <a:solidFill>
                <a:srgbClr val="37474F"/>
              </a:solidFill>
              <a:latin typeface="游ゴシック"/>
              <a:ea typeface="游ゴシック"/>
              <a:cs typeface="源真ゴシック Bold" panose="020B0602020203020207" pitchFamily="50" charset="-128"/>
            </a:endParaRPr>
          </a:p>
        </p:txBody>
      </p:sp>
      <p:sp>
        <p:nvSpPr>
          <p:cNvPr id="36" name="正方形/長方形 44"/>
          <p:cNvSpPr>
            <a:spLocks noChangeAspect="1"/>
          </p:cNvSpPr>
          <p:nvPr/>
        </p:nvSpPr>
        <p:spPr>
          <a:xfrm>
            <a:off x="4785648" y="2554091"/>
            <a:ext cx="1282228" cy="314904"/>
          </a:xfrm>
          <a:prstGeom prst="rect">
            <a:avLst/>
          </a:prstGeom>
          <a:solidFill>
            <a:srgbClr val="CFD8DC"/>
          </a:solidFill>
          <a:ln w="6350">
            <a:solidFill>
              <a:srgbClr val="3747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ja-JP" altLang="en-US" sz="1000" b="1">
                <a:solidFill>
                  <a:srgbClr val="37474F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配信終了２週間後</a:t>
            </a:r>
            <a:endParaRPr lang="ja-JP" sz="1000">
              <a:ea typeface="游ゴシック"/>
            </a:endParaRPr>
          </a:p>
        </p:txBody>
      </p:sp>
      <p:sp>
        <p:nvSpPr>
          <p:cNvPr id="72" name="正方形/長方形 44"/>
          <p:cNvSpPr>
            <a:spLocks noChangeAspect="1"/>
          </p:cNvSpPr>
          <p:nvPr/>
        </p:nvSpPr>
        <p:spPr>
          <a:xfrm>
            <a:off x="6061826" y="2554091"/>
            <a:ext cx="1637245" cy="314904"/>
          </a:xfrm>
          <a:prstGeom prst="rect">
            <a:avLst/>
          </a:prstGeom>
          <a:solidFill>
            <a:srgbClr val="CFD8DC"/>
          </a:solidFill>
          <a:ln w="6350">
            <a:solidFill>
              <a:srgbClr val="3747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000" b="1">
                <a:solidFill>
                  <a:srgbClr val="37474F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配信終了2週間後～</a:t>
            </a:r>
            <a:endParaRPr lang="en-US" altLang="ja-JP" sz="1000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</p:txBody>
      </p:sp>
      <p:sp>
        <p:nvSpPr>
          <p:cNvPr id="37" name="ホームベース 28"/>
          <p:cNvSpPr/>
          <p:nvPr/>
        </p:nvSpPr>
        <p:spPr>
          <a:xfrm>
            <a:off x="4794930" y="3093508"/>
            <a:ext cx="1294319" cy="2615268"/>
          </a:xfrm>
          <a:prstGeom prst="homePlate">
            <a:avLst>
              <a:gd name="adj" fmla="val 32311"/>
            </a:avLst>
          </a:prstGeom>
          <a:solidFill>
            <a:srgbClr val="E16B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レポート納品</a:t>
            </a:r>
          </a:p>
          <a:p>
            <a:endParaRPr lang="ja-JP" altLang="en-US" sz="1100" b="1" dirty="0">
              <a:solidFill>
                <a:schemeClr val="bg1"/>
              </a:solidFill>
              <a:latin typeface="游ゴシック"/>
              <a:ea typeface="游ゴシック"/>
              <a:cs typeface="源真ゴシック Bold" panose="020B0602020203020207" pitchFamily="50" charset="-128"/>
            </a:endParaRPr>
          </a:p>
          <a:p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振り返りMTGの実施</a:t>
            </a:r>
            <a:endParaRPr lang="ja-JP" altLang="en-US" sz="1100" b="1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35B410B3-1B2A-4296-99A6-3E40ADB0E1F1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altLang="ja-JP" smtClean="0"/>
              <a:t>9</a:t>
            </a:fld>
            <a:endParaRPr lang="ja-JP" altLang="en-US"/>
          </a:p>
        </p:txBody>
      </p:sp>
      <p:sp>
        <p:nvSpPr>
          <p:cNvPr id="77" name="ホームベース 49"/>
          <p:cNvSpPr/>
          <p:nvPr/>
        </p:nvSpPr>
        <p:spPr>
          <a:xfrm>
            <a:off x="35922" y="4513083"/>
            <a:ext cx="1530693" cy="952309"/>
          </a:xfrm>
          <a:prstGeom prst="homePlate">
            <a:avLst>
              <a:gd name="adj" fmla="val 32311"/>
            </a:avLst>
          </a:prstGeom>
          <a:solidFill>
            <a:srgbClr val="00BE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配信準備</a:t>
            </a:r>
            <a:endParaRPr lang="en-US" altLang="ja-JP" sz="1100" b="1">
              <a:solidFill>
                <a:schemeClr val="bg1"/>
              </a:solidFill>
              <a:latin typeface="游ゴシック"/>
              <a:ea typeface="游ゴシック"/>
              <a:cs typeface="源真ゴシック Bold" panose="020B0602020203020207" pitchFamily="50" charset="-128"/>
            </a:endParaRPr>
          </a:p>
          <a:p>
            <a:endParaRPr lang="ja-JP" altLang="en-US" sz="1100" b="1" dirty="0">
              <a:solidFill>
                <a:schemeClr val="bg1"/>
              </a:solidFill>
              <a:latin typeface="游ゴシック"/>
              <a:ea typeface="游ゴシック"/>
              <a:cs typeface="源真ゴシック Bold" panose="020B0602020203020207" pitchFamily="50" charset="-128"/>
            </a:endParaRPr>
          </a:p>
          <a:p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組織/従業員CSV作成・アップロード</a:t>
            </a:r>
            <a:endParaRPr lang="en-US" altLang="ja-JP" sz="1100" b="1" dirty="0">
              <a:solidFill>
                <a:schemeClr val="bg1"/>
              </a:solidFill>
              <a:latin typeface="游ゴシック"/>
              <a:ea typeface="游ゴシック"/>
              <a:cs typeface="源真ゴシック Bold" panose="020B0602020203020207" pitchFamily="50" charset="-128"/>
            </a:endParaRPr>
          </a:p>
          <a:p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配信設定</a:t>
            </a:r>
          </a:p>
        </p:txBody>
      </p:sp>
      <p:sp>
        <p:nvSpPr>
          <p:cNvPr id="78" name="ホームベース 49"/>
          <p:cNvSpPr/>
          <p:nvPr/>
        </p:nvSpPr>
        <p:spPr>
          <a:xfrm>
            <a:off x="38518" y="3352209"/>
            <a:ext cx="1528098" cy="952309"/>
          </a:xfrm>
          <a:prstGeom prst="homePlate">
            <a:avLst>
              <a:gd name="adj" fmla="val 32311"/>
            </a:avLst>
          </a:prstGeom>
          <a:solidFill>
            <a:srgbClr val="00BE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従業員への周知</a:t>
            </a:r>
            <a:endParaRPr lang="en-US" altLang="ja-JP" sz="1100" b="1">
              <a:solidFill>
                <a:schemeClr val="bg1"/>
              </a:solidFill>
              <a:latin typeface="游ゴシック"/>
              <a:ea typeface="游ゴシック"/>
              <a:cs typeface="源真ゴシック Bold" panose="020B0602020203020207" pitchFamily="50" charset="-128"/>
            </a:endParaRPr>
          </a:p>
        </p:txBody>
      </p:sp>
      <p:sp>
        <p:nvSpPr>
          <p:cNvPr id="39" name="ホームベース 45">
            <a:extLst>
              <a:ext uri="{FF2B5EF4-FFF2-40B4-BE49-F238E27FC236}">
                <a16:creationId xmlns:a16="http://schemas.microsoft.com/office/drawing/2014/main" id="{B9BD102C-6EB5-404A-8CEA-7B639804DDA2}"/>
              </a:ext>
            </a:extLst>
          </p:cNvPr>
          <p:cNvSpPr/>
          <p:nvPr/>
        </p:nvSpPr>
        <p:spPr>
          <a:xfrm>
            <a:off x="3335840" y="3348266"/>
            <a:ext cx="1443733" cy="952114"/>
          </a:xfrm>
          <a:prstGeom prst="homePlate">
            <a:avLst>
              <a:gd name="adj" fmla="val 32311"/>
            </a:avLst>
          </a:prstGeom>
          <a:solidFill>
            <a:srgbClr val="00BE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リマインド</a:t>
            </a:r>
            <a:endParaRPr lang="ja-JP" sz="1100">
              <a:solidFill>
                <a:schemeClr val="bg1"/>
              </a:solidFill>
              <a:ea typeface="游ゴシック"/>
            </a:endParaRPr>
          </a:p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メールの送信</a:t>
            </a:r>
            <a:endParaRPr lang="ja-JP" sz="1100">
              <a:solidFill>
                <a:schemeClr val="bg1"/>
              </a:solidFill>
              <a:ea typeface="游ゴシック"/>
            </a:endParaRPr>
          </a:p>
        </p:txBody>
      </p:sp>
      <p:sp>
        <p:nvSpPr>
          <p:cNvPr id="45" name="ホームベース 49">
            <a:extLst>
              <a:ext uri="{FF2B5EF4-FFF2-40B4-BE49-F238E27FC236}">
                <a16:creationId xmlns:a16="http://schemas.microsoft.com/office/drawing/2014/main" id="{55D09B86-86E0-4303-AEE1-F71391F32481}"/>
              </a:ext>
            </a:extLst>
          </p:cNvPr>
          <p:cNvSpPr/>
          <p:nvPr/>
        </p:nvSpPr>
        <p:spPr>
          <a:xfrm>
            <a:off x="3337694" y="4515787"/>
            <a:ext cx="1444558" cy="945228"/>
          </a:xfrm>
          <a:prstGeom prst="homePlate">
            <a:avLst>
              <a:gd name="adj" fmla="val 32311"/>
            </a:avLst>
          </a:prstGeom>
          <a:solidFill>
            <a:srgbClr val="00BE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未回答者への</a:t>
            </a:r>
            <a:endParaRPr lang="en-US" altLang="ja-JP" sz="1100" b="1">
              <a:solidFill>
                <a:schemeClr val="bg1"/>
              </a:solidFill>
              <a:latin typeface="游ゴシック"/>
              <a:ea typeface="游ゴシック"/>
            </a:endParaRPr>
          </a:p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お声掛け</a:t>
            </a:r>
          </a:p>
        </p:txBody>
      </p:sp>
      <p:sp>
        <p:nvSpPr>
          <p:cNvPr id="48" name="ホームベース 49">
            <a:extLst>
              <a:ext uri="{FF2B5EF4-FFF2-40B4-BE49-F238E27FC236}">
                <a16:creationId xmlns:a16="http://schemas.microsoft.com/office/drawing/2014/main" id="{7FC911DF-4857-4CC9-B4F5-F960528B72A6}"/>
              </a:ext>
            </a:extLst>
          </p:cNvPr>
          <p:cNvSpPr/>
          <p:nvPr/>
        </p:nvSpPr>
        <p:spPr>
          <a:xfrm>
            <a:off x="6085964" y="4510964"/>
            <a:ext cx="1615913" cy="939908"/>
          </a:xfrm>
          <a:prstGeom prst="homePlate">
            <a:avLst>
              <a:gd name="adj" fmla="val 32311"/>
            </a:avLst>
          </a:prstGeom>
          <a:solidFill>
            <a:srgbClr val="00BEB4"/>
          </a:soli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次回実施予定日の</a:t>
            </a:r>
            <a:endParaRPr lang="en-US" altLang="ja-JP" sz="1100" b="1">
              <a:solidFill>
                <a:schemeClr val="bg1"/>
              </a:solidFill>
              <a:latin typeface="游ゴシック"/>
              <a:ea typeface="游ゴシック"/>
            </a:endParaRPr>
          </a:p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ご調整</a:t>
            </a:r>
            <a:endParaRPr lang="en-US" altLang="ja-JP" sz="1100" b="1">
              <a:solidFill>
                <a:schemeClr val="bg1"/>
              </a:solidFill>
              <a:latin typeface="游ゴシック"/>
              <a:ea typeface="游ゴシック"/>
            </a:endParaRPr>
          </a:p>
        </p:txBody>
      </p:sp>
      <p:sp>
        <p:nvSpPr>
          <p:cNvPr id="53" name="ホームベース 49">
            <a:extLst>
              <a:ext uri="{FF2B5EF4-FFF2-40B4-BE49-F238E27FC236}">
                <a16:creationId xmlns:a16="http://schemas.microsoft.com/office/drawing/2014/main" id="{02EBBF3B-531A-4047-94CF-B7C5541D0D48}"/>
              </a:ext>
            </a:extLst>
          </p:cNvPr>
          <p:cNvSpPr/>
          <p:nvPr/>
        </p:nvSpPr>
        <p:spPr>
          <a:xfrm>
            <a:off x="6085084" y="3356058"/>
            <a:ext cx="1616796" cy="949577"/>
          </a:xfrm>
          <a:prstGeom prst="homePlate">
            <a:avLst>
              <a:gd name="adj" fmla="val 32311"/>
            </a:avLst>
          </a:prstGeom>
          <a:solidFill>
            <a:srgbClr val="00BE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打ち手の検討</a:t>
            </a:r>
            <a:endParaRPr lang="en-US" altLang="ja-JP" sz="1100" b="1">
              <a:solidFill>
                <a:schemeClr val="bg1"/>
              </a:solidFill>
              <a:latin typeface="游ゴシック"/>
              <a:ea typeface="游ゴシック"/>
            </a:endParaRPr>
          </a:p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</a:rPr>
              <a:t>社内フィードバック</a:t>
            </a:r>
            <a:endParaRPr lang="en-US" altLang="ja-JP" sz="1100" b="1">
              <a:solidFill>
                <a:schemeClr val="bg1"/>
              </a:solidFill>
              <a:latin typeface="游ゴシック"/>
              <a:ea typeface="游ゴシック"/>
            </a:endParaRPr>
          </a:p>
        </p:txBody>
      </p:sp>
      <p:sp>
        <p:nvSpPr>
          <p:cNvPr id="3" name="ホームベース 28">
            <a:extLst>
              <a:ext uri="{FF2B5EF4-FFF2-40B4-BE49-F238E27FC236}">
                <a16:creationId xmlns:a16="http://schemas.microsoft.com/office/drawing/2014/main" id="{3B40B327-6BDE-5732-025F-6F23B7B29DBB}"/>
              </a:ext>
            </a:extLst>
          </p:cNvPr>
          <p:cNvSpPr/>
          <p:nvPr/>
        </p:nvSpPr>
        <p:spPr>
          <a:xfrm>
            <a:off x="7699365" y="3104552"/>
            <a:ext cx="1382667" cy="2604225"/>
          </a:xfrm>
          <a:prstGeom prst="homePlate">
            <a:avLst>
              <a:gd name="adj" fmla="val 32311"/>
            </a:avLst>
          </a:prstGeom>
          <a:solidFill>
            <a:srgbClr val="E76D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100" b="1">
                <a:solidFill>
                  <a:schemeClr val="bg1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打ち手/施策の実施</a:t>
            </a:r>
            <a:endParaRPr lang="ja-JP" altLang="en-US" sz="1100" b="1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</p:txBody>
      </p:sp>
      <p:sp>
        <p:nvSpPr>
          <p:cNvPr id="4" name="正方形/長方形 44">
            <a:extLst>
              <a:ext uri="{FF2B5EF4-FFF2-40B4-BE49-F238E27FC236}">
                <a16:creationId xmlns:a16="http://schemas.microsoft.com/office/drawing/2014/main" id="{5A550121-9644-A951-6098-866840DE73CD}"/>
              </a:ext>
            </a:extLst>
          </p:cNvPr>
          <p:cNvSpPr>
            <a:spLocks noChangeAspect="1"/>
          </p:cNvSpPr>
          <p:nvPr/>
        </p:nvSpPr>
        <p:spPr>
          <a:xfrm>
            <a:off x="7696261" y="2554091"/>
            <a:ext cx="1383246" cy="314904"/>
          </a:xfrm>
          <a:prstGeom prst="rect">
            <a:avLst/>
          </a:prstGeom>
          <a:solidFill>
            <a:srgbClr val="CFD8DC"/>
          </a:solidFill>
          <a:ln w="6350">
            <a:solidFill>
              <a:srgbClr val="3747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000" b="1">
                <a:solidFill>
                  <a:srgbClr val="37474F"/>
                </a:solidFill>
                <a:latin typeface="游ゴシック"/>
                <a:ea typeface="游ゴシック"/>
                <a:cs typeface="源真ゴシック Bold" panose="020B0602020203020207" pitchFamily="50" charset="-128"/>
              </a:rPr>
              <a:t>～次回配信日</a:t>
            </a:r>
            <a:endParaRPr lang="en-US" altLang="ja-JP" sz="1000" b="1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2853360"/>
      </p:ext>
    </p:extLst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ヒラギノ角ゴ ProN W6"/>
            <a:ea typeface="ヒラギノ角ゴ ProN W6"/>
            <a:cs typeface="ヒラギノ角ゴ ProN W6"/>
            <a:sym typeface="ヒラギノ角ゴ ProN W6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ヒラギノ角ゴ ProN W3"/>
        <a:ea typeface="ヒラギノ角ゴ ProN W3"/>
        <a:cs typeface="ヒラギノ角ゴ ProN W3"/>
      </a:majorFont>
      <a:minorFont>
        <a:latin typeface="ヒラギノ角ゴ ProN W3"/>
        <a:ea typeface="ヒラギノ角ゴ ProN W3"/>
        <a:cs typeface="ヒラギノ角ゴ ProN W3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ヒラギノ角ゴ ProN W6"/>
            <a:ea typeface="ヒラギノ角ゴ ProN W6"/>
            <a:cs typeface="ヒラギノ角ゴ ProN W6"/>
            <a:sym typeface="ヒラギノ角ゴ ProN W6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16700fe-015a-4167-9299-e5144bbf8a7f" xsi:nil="true"/>
    <lcf76f155ced4ddcb4097134ff3c332f xmlns="ddfcb2a4-36dc-48d1-adb4-25982a6caaf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813893F6D81AB48BB10C77DC1E20B40" ma:contentTypeVersion="16" ma:contentTypeDescription="新しいドキュメントを作成します。" ma:contentTypeScope="" ma:versionID="9151b9b1dc902a6d97fac14eb96cad0e">
  <xsd:schema xmlns:xsd="http://www.w3.org/2001/XMLSchema" xmlns:xs="http://www.w3.org/2001/XMLSchema" xmlns:p="http://schemas.microsoft.com/office/2006/metadata/properties" xmlns:ns2="ddfcb2a4-36dc-48d1-adb4-25982a6caaf7" xmlns:ns3="816700fe-015a-4167-9299-e5144bbf8a7f" targetNamespace="http://schemas.microsoft.com/office/2006/metadata/properties" ma:root="true" ma:fieldsID="b3b1fb26262ba30306df0b614d5ad463" ns2:_="" ns3:_="">
    <xsd:import namespace="ddfcb2a4-36dc-48d1-adb4-25982a6caaf7"/>
    <xsd:import namespace="816700fe-015a-4167-9299-e5144bbf8a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fcb2a4-36dc-48d1-adb4-25982a6caa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a3a9e2b4-bd26-462e-b1d1-efb57a71636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6700fe-015a-4167-9299-e5144bbf8a7f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7e958a0e-e018-4dde-8e50-8896eb0394e5}" ma:internalName="TaxCatchAll" ma:showField="CatchAllData" ma:web="816700fe-015a-4167-9299-e5144bbf8a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BA1BB46-2792-4C47-8350-FDDEF823751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63E6014-D131-4C9A-BCD4-F9CA895A83D6}">
  <ds:schemaRefs>
    <ds:schemaRef ds:uri="816700fe-015a-4167-9299-e5144bbf8a7f"/>
    <ds:schemaRef ds:uri="ddfcb2a4-36dc-48d1-adb4-25982a6caaf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C1C911A-8049-4176-955E-898FD5E176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fcb2a4-36dc-48d1-adb4-25982a6caaf7"/>
    <ds:schemaRef ds:uri="816700fe-015a-4167-9299-e5144bbf8a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6453</Words>
  <Application>Microsoft Office PowerPoint</Application>
  <PresentationFormat>On-screen Show (4:3)</PresentationFormat>
  <Paragraphs>969</Paragraphs>
  <Slides>11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White</vt:lpstr>
      <vt:lpstr>４．配信設定</vt:lpstr>
      <vt:lpstr>導入準備～配信までにご対応いただくこと～</vt:lpstr>
      <vt:lpstr>エンゲージメントサーベイの配信設定</vt:lpstr>
      <vt:lpstr>エンゲージメントサーベイの配信設定</vt:lpstr>
      <vt:lpstr>エンゲージメントサーベイの配信設定</vt:lpstr>
      <vt:lpstr>追加質問</vt:lpstr>
      <vt:lpstr>追加質問</vt:lpstr>
      <vt:lpstr>（参考）実施方法の違い</vt:lpstr>
      <vt:lpstr>運用スケジュール</vt:lpstr>
      <vt:lpstr>配信準備についてご注意を！</vt:lpstr>
      <vt:lpstr>４．配信設定　🙌完了🙌  ⇨５．回答催促・リマインド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橋本　経徹</dc:creator>
  <cp:lastModifiedBy>高橋 智則</cp:lastModifiedBy>
  <cp:revision>415</cp:revision>
  <dcterms:modified xsi:type="dcterms:W3CDTF">2025-11-25T08:19:17Z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0x0101000813893F6D81AB48BB10C77DC1E20B40</vt:lpwstr>
  </property>
  <property fmtid="{D5CDD505-2E9C-101B-9397-08002B2CF9AE}" pid="3" name="MediaServiceImageTags">
    <vt:lpwstr/>
  </property>
</Properties>
</file>