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8" r:id="rId1"/>
  </p:sldMasterIdLst>
  <p:notesMasterIdLst>
    <p:notesMasterId r:id="rId3"/>
  </p:notesMasterIdLst>
  <p:sldIdLst>
    <p:sldId id="298" r:id="rId2"/>
  </p:sldIdLst>
  <p:sldSz cx="9906000" cy="6858000" type="A4"/>
  <p:notesSz cx="9931400" cy="67945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20" userDrawn="1">
          <p15:clr>
            <a:srgbClr val="A4A3A4"/>
          </p15:clr>
        </p15:guide>
        <p15:guide id="2" pos="3120" userDrawn="1">
          <p15:clr>
            <a:srgbClr val="A4A3A4"/>
          </p15:clr>
        </p15:guide>
        <p15:guide id="5" orient="horz" pos="3864" userDrawn="1">
          <p15:clr>
            <a:srgbClr val="A4A3A4"/>
          </p15:clr>
        </p15:guide>
        <p15:guide id="6" pos="384" userDrawn="1">
          <p15:clr>
            <a:srgbClr val="A4A3A4"/>
          </p15:clr>
        </p15:guide>
        <p15:guide id="7" pos="5856" userDrawn="1">
          <p15:clr>
            <a:srgbClr val="A4A3A4"/>
          </p15:clr>
        </p15:guide>
      </p15:sldGuideLst>
    </p:ext>
    <p:ext uri="{2D200454-40CA-4A62-9FC3-DE9A4176ACB9}">
      <p15:notesGuideLst xmlns:p15="http://schemas.microsoft.com/office/powerpoint/2012/main">
        <p15:guide id="1" orient="horz" pos="2140" userDrawn="1">
          <p15:clr>
            <a:srgbClr val="A4A3A4"/>
          </p15:clr>
        </p15:guide>
        <p15:guide id="2" pos="31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373"/>
    <a:srgbClr val="00BEB4"/>
    <a:srgbClr val="4472C4"/>
    <a:srgbClr val="37474F"/>
    <a:srgbClr val="D81B60"/>
    <a:srgbClr val="0393E5"/>
    <a:srgbClr val="879195"/>
    <a:srgbClr val="CFD8DC"/>
    <a:srgbClr val="FCCD11"/>
    <a:srgbClr val="DE2E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9E584-BCBB-495C-B1E7-C315EA6588EC}" v="26" dt="2022-11-30T09:26:36.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14"/>
    <p:restoredTop sz="94674"/>
  </p:normalViewPr>
  <p:slideViewPr>
    <p:cSldViewPr snapToGrid="0" snapToObjects="1">
      <p:cViewPr varScale="1">
        <p:scale>
          <a:sx n="111" d="100"/>
          <a:sy n="111" d="100"/>
        </p:scale>
        <p:origin x="756" y="120"/>
      </p:cViewPr>
      <p:guideLst>
        <p:guide orient="horz" pos="720"/>
        <p:guide pos="3120"/>
        <p:guide orient="horz" pos="3864"/>
        <p:guide pos="384"/>
        <p:guide pos="5856"/>
      </p:guideLst>
    </p:cSldViewPr>
  </p:slideViewPr>
  <p:notesTextViewPr>
    <p:cViewPr>
      <p:scale>
        <a:sx n="1" d="1"/>
        <a:sy n="1" d="1"/>
      </p:scale>
      <p:origin x="0" y="0"/>
    </p:cViewPr>
  </p:notesTextViewPr>
  <p:notesViewPr>
    <p:cSldViewPr snapToGrid="0" snapToObjects="1" showGuides="1">
      <p:cViewPr varScale="1">
        <p:scale>
          <a:sx n="131" d="100"/>
          <a:sy n="131" d="100"/>
        </p:scale>
        <p:origin x="2488" y="184"/>
      </p:cViewPr>
      <p:guideLst>
        <p:guide orient="horz" pos="2140"/>
        <p:guide pos="3128"/>
      </p:guideLst>
    </p:cSldViewPr>
  </p:notes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高橋 智則" userId="14439484-ad95-46cf-bbcc-1b897d491504" providerId="ADAL" clId="{2429E584-BCBB-495C-B1E7-C315EA6588EC}"/>
    <pc:docChg chg="undo custSel modSld">
      <pc:chgData name="高橋 智則" userId="14439484-ad95-46cf-bbcc-1b897d491504" providerId="ADAL" clId="{2429E584-BCBB-495C-B1E7-C315EA6588EC}" dt="2022-11-30T09:31:03.487" v="137" actId="14100"/>
      <pc:docMkLst>
        <pc:docMk/>
      </pc:docMkLst>
      <pc:sldChg chg="addSp modSp mod">
        <pc:chgData name="高橋 智則" userId="14439484-ad95-46cf-bbcc-1b897d491504" providerId="ADAL" clId="{2429E584-BCBB-495C-B1E7-C315EA6588EC}" dt="2022-11-30T09:31:03.487" v="137" actId="14100"/>
        <pc:sldMkLst>
          <pc:docMk/>
          <pc:sldMk cId="1530535726" sldId="298"/>
        </pc:sldMkLst>
        <pc:spChg chg="mod">
          <ac:chgData name="高橋 智則" userId="14439484-ad95-46cf-bbcc-1b897d491504" providerId="ADAL" clId="{2429E584-BCBB-495C-B1E7-C315EA6588EC}" dt="2022-11-30T09:29:44.674" v="134" actId="6549"/>
          <ac:spMkLst>
            <pc:docMk/>
            <pc:sldMk cId="1530535726" sldId="298"/>
            <ac:spMk id="2" creationId="{56CE3BDD-EE31-4BD7-BC40-9BA833360B71}"/>
          </ac:spMkLst>
        </pc:spChg>
        <pc:spChg chg="add mod">
          <ac:chgData name="高橋 智則" userId="14439484-ad95-46cf-bbcc-1b897d491504" providerId="ADAL" clId="{2429E584-BCBB-495C-B1E7-C315EA6588EC}" dt="2022-11-30T09:31:03.487" v="137" actId="14100"/>
          <ac:spMkLst>
            <pc:docMk/>
            <pc:sldMk cId="1530535726" sldId="298"/>
            <ac:spMk id="3" creationId="{D58F5F52-74E4-4793-92B2-FF83ED91AC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3606" cy="34090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5497" y="0"/>
            <a:ext cx="4303606" cy="340905"/>
          </a:xfrm>
          <a:prstGeom prst="rect">
            <a:avLst/>
          </a:prstGeom>
        </p:spPr>
        <p:txBody>
          <a:bodyPr vert="horz" lIns="91440" tIns="45720" rIns="91440" bIns="45720" rtlCol="0"/>
          <a:lstStyle>
            <a:lvl1pPr algn="r">
              <a:defRPr sz="1200"/>
            </a:lvl1pPr>
          </a:lstStyle>
          <a:p>
            <a:fld id="{7C21CE28-CDE6-2245-98C5-30CA8C6193B4}" type="datetimeFigureOut">
              <a:rPr lang="en-US" smtClean="0"/>
              <a:t>11/30/2022</a:t>
            </a:fld>
            <a:endParaRPr lang="en-US"/>
          </a:p>
        </p:txBody>
      </p:sp>
      <p:sp>
        <p:nvSpPr>
          <p:cNvPr id="4" name="Slide Image Placeholder 3"/>
          <p:cNvSpPr>
            <a:spLocks noGrp="1" noRot="1" noChangeAspect="1"/>
          </p:cNvSpPr>
          <p:nvPr>
            <p:ph type="sldImg" idx="2"/>
          </p:nvPr>
        </p:nvSpPr>
        <p:spPr>
          <a:xfrm>
            <a:off x="3309938" y="849313"/>
            <a:ext cx="3311525" cy="2292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3140" y="3269853"/>
            <a:ext cx="7945120" cy="267533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3596"/>
            <a:ext cx="4303606" cy="3409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5497" y="6453596"/>
            <a:ext cx="4303606" cy="340904"/>
          </a:xfrm>
          <a:prstGeom prst="rect">
            <a:avLst/>
          </a:prstGeom>
        </p:spPr>
        <p:txBody>
          <a:bodyPr vert="horz" lIns="91440" tIns="45720" rIns="91440" bIns="45720" rtlCol="0" anchor="b"/>
          <a:lstStyle>
            <a:lvl1pPr algn="r">
              <a:defRPr sz="1200"/>
            </a:lvl1pPr>
          </a:lstStyle>
          <a:p>
            <a:fld id="{3E5C349A-D363-A246-B47A-27A6E8AF9195}" type="slidenum">
              <a:rPr lang="en-US" smtClean="0"/>
              <a:t>‹#›</a:t>
            </a:fld>
            <a:endParaRPr lang="en-US"/>
          </a:p>
        </p:txBody>
      </p:sp>
    </p:spTree>
    <p:extLst>
      <p:ext uri="{BB962C8B-B14F-4D97-AF65-F5344CB8AC3E}">
        <p14:creationId xmlns:p14="http://schemas.microsoft.com/office/powerpoint/2010/main" val="1068366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555406759"/>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948087455"/>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658320783"/>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p:cNvSpPr/>
          <p:nvPr userDrawn="1"/>
        </p:nvSpPr>
        <p:spPr>
          <a:xfrm>
            <a:off x="0" y="0"/>
            <a:ext cx="990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732424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9906000" cy="6858000"/>
          </a:xfrm>
          <a:prstGeom prst="rect">
            <a:avLst/>
          </a:prstGeom>
          <a:solidFill>
            <a:srgbClr val="00B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8138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Rectangle 5"/>
          <p:cNvSpPr/>
          <p:nvPr userDrawn="1"/>
        </p:nvSpPr>
        <p:spPr>
          <a:xfrm>
            <a:off x="0" y="2246812"/>
            <a:ext cx="9906000" cy="6858000"/>
          </a:xfrm>
          <a:prstGeom prst="rect">
            <a:avLst/>
          </a:prstGeom>
          <a:solidFill>
            <a:srgbClr val="374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262203300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2358772584"/>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254135923"/>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1211942885"/>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6103941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286975956"/>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32354267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DCAD7C-F911-9F49-9CD8-C4F52DC71951}" type="slidenum">
              <a:rPr lang="en-US" smtClean="0"/>
              <a:pPr/>
              <a:t>‹#›</a:t>
            </a:fld>
            <a:endParaRPr lang="en-US" dirty="0"/>
          </a:p>
        </p:txBody>
      </p:sp>
    </p:spTree>
    <p:extLst>
      <p:ext uri="{BB962C8B-B14F-4D97-AF65-F5344CB8AC3E}">
        <p14:creationId xmlns:p14="http://schemas.microsoft.com/office/powerpoint/2010/main" val="53102883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11/30/2022</a:t>
            </a:fld>
            <a:endParaRPr 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CAD7C-F911-9F49-9CD8-C4F52DC71951}" type="slidenum">
              <a:rPr lang="en-US" smtClean="0"/>
              <a:pPr/>
              <a:t>‹#›</a:t>
            </a:fld>
            <a:endParaRPr lang="en-US" dirty="0"/>
          </a:p>
        </p:txBody>
      </p:sp>
      <p:sp>
        <p:nvSpPr>
          <p:cNvPr id="7" name="Rectangle 7"/>
          <p:cNvSpPr/>
          <p:nvPr userDrawn="1"/>
        </p:nvSpPr>
        <p:spPr>
          <a:xfrm>
            <a:off x="0" y="0"/>
            <a:ext cx="9906000" cy="6858000"/>
          </a:xfrm>
          <a:prstGeom prst="rect">
            <a:avLst/>
          </a:prstGeom>
          <a:solidFill>
            <a:srgbClr val="CFD8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8"/>
          <p:cNvSpPr/>
          <p:nvPr userDrawn="1"/>
        </p:nvSpPr>
        <p:spPr>
          <a:xfrm>
            <a:off x="0" y="-1"/>
            <a:ext cx="9906000" cy="731520"/>
          </a:xfrm>
          <a:prstGeom prst="rect">
            <a:avLst/>
          </a:prstGeom>
          <a:solidFill>
            <a:srgbClr val="3747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13"/>
          <p:cNvSpPr/>
          <p:nvPr userDrawn="1"/>
        </p:nvSpPr>
        <p:spPr>
          <a:xfrm>
            <a:off x="381000" y="904973"/>
            <a:ext cx="9144001"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814736258"/>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672" r:id="rId13"/>
    <p:sldLayoutId id="2147483674" r:id="rId14"/>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112889" y="889642"/>
            <a:ext cx="9650090" cy="338554"/>
          </a:xfrm>
          <a:prstGeom prst="rect">
            <a:avLst/>
          </a:prstGeom>
          <a:noFill/>
        </p:spPr>
        <p:txBody>
          <a:bodyPr wrap="square" rtlCol="0" anchor="t">
            <a:spAutoFit/>
          </a:bodyPr>
          <a:lstStyle/>
          <a:p>
            <a:pPr algn="ctr"/>
            <a:r>
              <a:rPr lang="ja-JP" altLang="en-US" sz="16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毎月、従業員の皆さんのコンディションやキャリア志向、抱えている問題などについてアンケート回収するシステムです</a:t>
            </a:r>
            <a:endParaRPr lang="ja-JP" altLang="en-US" sz="1600" b="1" dirty="0">
              <a:solidFill>
                <a:srgbClr val="37474F"/>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563" y="196500"/>
            <a:ext cx="1992226" cy="664076"/>
          </a:xfrm>
          <a:prstGeom prst="rect">
            <a:avLst/>
          </a:prstGeom>
        </p:spPr>
      </p:pic>
      <p:sp>
        <p:nvSpPr>
          <p:cNvPr id="4" name="テキスト ボックス 3"/>
          <p:cNvSpPr txBox="1"/>
          <p:nvPr/>
        </p:nvSpPr>
        <p:spPr>
          <a:xfrm>
            <a:off x="2337789" y="595400"/>
            <a:ext cx="780002" cy="284052"/>
          </a:xfrm>
          <a:prstGeom prst="rect">
            <a:avLst/>
          </a:prstGeom>
          <a:noFill/>
        </p:spPr>
        <p:txBody>
          <a:bodyPr wrap="square" rtlCol="0">
            <a:spAutoFit/>
          </a:bodyPr>
          <a:lstStyle/>
          <a:p>
            <a:r>
              <a:rPr kumimoji="1" lang="ja-JP" altLang="en-US" sz="1246" b="1" dirty="0">
                <a:latin typeface="Meiryo UI" panose="020B0604030504040204" pitchFamily="50" charset="-128"/>
                <a:ea typeface="Meiryo UI" panose="020B0604030504040204" pitchFamily="50" charset="-128"/>
                <a:cs typeface="メイリオ" panose="020B0604030504040204" pitchFamily="50" charset="-128"/>
              </a:rPr>
              <a:t>とは</a:t>
            </a:r>
          </a:p>
        </p:txBody>
      </p:sp>
      <p:sp>
        <p:nvSpPr>
          <p:cNvPr id="18" name="正方形/長方形 17"/>
          <p:cNvSpPr/>
          <p:nvPr/>
        </p:nvSpPr>
        <p:spPr>
          <a:xfrm>
            <a:off x="245797" y="1800413"/>
            <a:ext cx="3719505" cy="2176735"/>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「仕事満足度　人間関係　健康状態」</a:t>
            </a:r>
            <a:endParaRPr kumimoji="1" lang="en-US" altLang="ja-JP" sz="16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の質問に毎月に答えるだけ！</a:t>
            </a: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4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ログイン不要</a:t>
            </a: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で</a:t>
            </a: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回答は約１分～</a:t>
            </a:r>
            <a:r>
              <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3</a:t>
            </a: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分程度です。</a:t>
            </a: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あてはまる回答を直感で選択してください。</a:t>
            </a: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r>
              <a:rPr kumimoji="1" lang="ja-JP" altLang="en-US"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フリーコメントも記入できます！</a:t>
            </a:r>
            <a:endParaRPr kumimoji="1" lang="en-US" altLang="ja-JP" sz="14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cxnSp>
        <p:nvCxnSpPr>
          <p:cNvPr id="31" name="直線コネクタ 30"/>
          <p:cNvCxnSpPr/>
          <p:nvPr/>
        </p:nvCxnSpPr>
        <p:spPr>
          <a:xfrm flipV="1">
            <a:off x="245797" y="1250086"/>
            <a:ext cx="9417492" cy="11528"/>
          </a:xfrm>
          <a:prstGeom prst="line">
            <a:avLst/>
          </a:prstGeom>
          <a:ln w="28575" cmpd="sng">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Group 10"/>
          <p:cNvGrpSpPr/>
          <p:nvPr/>
        </p:nvGrpSpPr>
        <p:grpSpPr>
          <a:xfrm>
            <a:off x="447477" y="5562477"/>
            <a:ext cx="2502302" cy="1014882"/>
            <a:chOff x="1052779" y="5140322"/>
            <a:chExt cx="1939668" cy="760541"/>
          </a:xfrm>
        </p:grpSpPr>
        <p:pic>
          <p:nvPicPr>
            <p:cNvPr id="39" name="Picture 13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2779" y="5154543"/>
              <a:ext cx="824062" cy="746320"/>
            </a:xfrm>
            <a:prstGeom prst="rect">
              <a:avLst/>
            </a:prstGeom>
          </p:spPr>
        </p:pic>
        <p:pic>
          <p:nvPicPr>
            <p:cNvPr id="40" name="Picture 1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25495" y="5185638"/>
              <a:ext cx="523461" cy="715224"/>
            </a:xfrm>
            <a:prstGeom prst="rect">
              <a:avLst/>
            </a:prstGeom>
          </p:spPr>
        </p:pic>
        <p:pic>
          <p:nvPicPr>
            <p:cNvPr id="41" name="Picture 13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12356" y="5140322"/>
              <a:ext cx="480091" cy="760540"/>
            </a:xfrm>
            <a:prstGeom prst="rect">
              <a:avLst/>
            </a:prstGeom>
          </p:spPr>
        </p:pic>
        <p:pic>
          <p:nvPicPr>
            <p:cNvPr id="42" name="Picture 13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41679" y="5187857"/>
              <a:ext cx="755786" cy="713006"/>
            </a:xfrm>
            <a:prstGeom prst="rect">
              <a:avLst/>
            </a:prstGeom>
          </p:spPr>
        </p:pic>
      </p:grpSp>
      <p:sp>
        <p:nvSpPr>
          <p:cNvPr id="44" name="角丸四角形吹き出し 43"/>
          <p:cNvSpPr/>
          <p:nvPr/>
        </p:nvSpPr>
        <p:spPr>
          <a:xfrm>
            <a:off x="245797" y="4097350"/>
            <a:ext cx="3719505" cy="1162016"/>
          </a:xfrm>
          <a:prstGeom prst="wedgeRoundRectCallout">
            <a:avLst>
              <a:gd name="adj1" fmla="val -15611"/>
              <a:gd name="adj2" fmla="val 67853"/>
              <a:gd name="adj3" fmla="val 16667"/>
            </a:avLst>
          </a:prstGeom>
          <a:solidFill>
            <a:schemeClr val="bg1"/>
          </a:solidFill>
          <a:ln w="38100">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皆さんの回答を元に、適材適所を図ったり、</a:t>
            </a:r>
            <a:endParaRPr lang="en-US" altLang="ja-JP"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組織と個人のミスマッチ解消や業務量の改善といった課題解決に取り組みます。</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a:extLst>
              <a:ext uri="{FF2B5EF4-FFF2-40B4-BE49-F238E27FC236}">
                <a16:creationId xmlns:a16="http://schemas.microsoft.com/office/drawing/2014/main" id="{56CE3BDD-EE31-4BD7-BC40-9BA833360B71}"/>
              </a:ext>
            </a:extLst>
          </p:cNvPr>
          <p:cNvSpPr txBox="1"/>
          <p:nvPr/>
        </p:nvSpPr>
        <p:spPr>
          <a:xfrm>
            <a:off x="7665757" y="169125"/>
            <a:ext cx="3082756" cy="523220"/>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毎月</a:t>
            </a:r>
            <a:r>
              <a:rPr kumimoji="1" lang="en-US" altLang="ja-JP" sz="2800" b="1" dirty="0">
                <a:solidFill>
                  <a:srgbClr val="FF7373"/>
                </a:solidFill>
                <a:highlight>
                  <a:srgbClr val="FFFF00"/>
                </a:highlight>
                <a:latin typeface="Meiryo UI" panose="020B0604030504040204" pitchFamily="50" charset="-128"/>
                <a:ea typeface="Meiryo UI" panose="020B0604030504040204" pitchFamily="50" charset="-128"/>
              </a:rPr>
              <a:t>1</a:t>
            </a:r>
            <a:r>
              <a:rPr kumimoji="1" lang="ja-JP" altLang="en-US" sz="2800" b="1" dirty="0">
                <a:solidFill>
                  <a:srgbClr val="FF7373"/>
                </a:solidFill>
                <a:highlight>
                  <a:srgbClr val="FFFF00"/>
                </a:highlight>
                <a:latin typeface="Meiryo UI" panose="020B0604030504040204" pitchFamily="50" charset="-128"/>
                <a:ea typeface="Meiryo UI" panose="020B0604030504040204" pitchFamily="50" charset="-128"/>
              </a:rPr>
              <a:t>日</a:t>
            </a:r>
            <a:r>
              <a:rPr kumimoji="1" lang="en-US" altLang="ja-JP" sz="2800" b="1" dirty="0">
                <a:solidFill>
                  <a:srgbClr val="FF7373"/>
                </a:solidFill>
                <a:highlight>
                  <a:srgbClr val="FFFF00"/>
                </a:highlight>
                <a:latin typeface="Meiryo UI" panose="020B0604030504040204" pitchFamily="50" charset="-128"/>
                <a:ea typeface="Meiryo UI" panose="020B0604030504040204" pitchFamily="50" charset="-128"/>
              </a:rPr>
              <a:t>or15</a:t>
            </a:r>
            <a:r>
              <a:rPr kumimoji="1" lang="ja-JP" altLang="en-US" sz="2800" b="1" dirty="0">
                <a:solidFill>
                  <a:srgbClr val="FF7373"/>
                </a:solidFill>
                <a:highlight>
                  <a:srgbClr val="FFFF00"/>
                </a:highlight>
                <a:latin typeface="Meiryo UI" panose="020B0604030504040204" pitchFamily="50" charset="-128"/>
                <a:ea typeface="Meiryo UI" panose="020B0604030504040204" pitchFamily="50" charset="-128"/>
              </a:rPr>
              <a:t>日</a:t>
            </a:r>
            <a:r>
              <a:rPr kumimoji="1" lang="ja-JP" altLang="en-US" sz="1600" b="1" dirty="0">
                <a:latin typeface="Meiryo UI" panose="020B0604030504040204" pitchFamily="50" charset="-128"/>
                <a:ea typeface="Meiryo UI" panose="020B0604030504040204" pitchFamily="50" charset="-128"/>
              </a:rPr>
              <a:t>配信</a:t>
            </a:r>
          </a:p>
        </p:txBody>
      </p:sp>
      <p:sp>
        <p:nvSpPr>
          <p:cNvPr id="36" name="テキスト ボックス 35">
            <a:extLst>
              <a:ext uri="{FF2B5EF4-FFF2-40B4-BE49-F238E27FC236}">
                <a16:creationId xmlns:a16="http://schemas.microsoft.com/office/drawing/2014/main" id="{E58131E9-4CD0-422C-8546-6796BBA700DA}"/>
              </a:ext>
            </a:extLst>
          </p:cNvPr>
          <p:cNvSpPr txBox="1"/>
          <p:nvPr/>
        </p:nvSpPr>
        <p:spPr>
          <a:xfrm>
            <a:off x="7665757" y="623149"/>
            <a:ext cx="1882754" cy="276999"/>
          </a:xfrm>
          <a:prstGeom prst="rect">
            <a:avLst/>
          </a:prstGeom>
          <a:noFill/>
        </p:spPr>
        <p:txBody>
          <a:bodyPr wrap="squar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土日祝は翌営業日配信</a:t>
            </a:r>
          </a:p>
        </p:txBody>
      </p:sp>
      <p:sp>
        <p:nvSpPr>
          <p:cNvPr id="55" name="正方形/長方形 54">
            <a:extLst>
              <a:ext uri="{FF2B5EF4-FFF2-40B4-BE49-F238E27FC236}">
                <a16:creationId xmlns:a16="http://schemas.microsoft.com/office/drawing/2014/main" id="{199B7E80-716A-428C-9D35-247B4DFD5742}"/>
              </a:ext>
            </a:extLst>
          </p:cNvPr>
          <p:cNvSpPr/>
          <p:nvPr/>
        </p:nvSpPr>
        <p:spPr>
          <a:xfrm>
            <a:off x="4177408" y="1803724"/>
            <a:ext cx="2734811" cy="2173424"/>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役員</a:t>
            </a:r>
            <a:endParaRPr kumimoji="1" lang="en-US" altLang="ja-JP" b="1" dirty="0">
              <a:solidFill>
                <a:schemeClr val="tx1"/>
              </a:solidFill>
              <a:highlight>
                <a:srgbClr val="FFFF00"/>
              </a:highlight>
              <a:latin typeface="Meiryo UI" panose="020B0604030504040204" pitchFamily="50" charset="-128"/>
              <a:ea typeface="Meiryo UI" panose="020B0604030504040204" pitchFamily="50" charset="-128"/>
            </a:endParaRPr>
          </a:p>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a:t>
            </a:r>
            <a:endParaRPr kumimoji="1" lang="en-US" altLang="ja-JP" b="1" dirty="0">
              <a:solidFill>
                <a:schemeClr val="tx1"/>
              </a:solidFill>
              <a:highlight>
                <a:srgbClr val="FFFF00"/>
              </a:highlight>
              <a:latin typeface="Meiryo UI" panose="020B0604030504040204" pitchFamily="50" charset="-128"/>
              <a:ea typeface="Meiryo UI" panose="020B0604030504040204" pitchFamily="50" charset="-128"/>
            </a:endParaRPr>
          </a:p>
          <a:p>
            <a:pPr algn="ctr"/>
            <a:r>
              <a:rPr kumimoji="1" lang="ja-JP" altLang="en-US" b="1" dirty="0">
                <a:solidFill>
                  <a:schemeClr val="tx1"/>
                </a:solidFill>
                <a:highlight>
                  <a:srgbClr val="FFFF00"/>
                </a:highlight>
                <a:latin typeface="Meiryo UI" panose="020B0604030504040204" pitchFamily="50" charset="-128"/>
                <a:ea typeface="Meiryo UI" panose="020B0604030504040204" pitchFamily="50" charset="-128"/>
              </a:rPr>
              <a:t>人事部</a:t>
            </a:r>
            <a:endParaRPr kumimoji="1" lang="en-US" altLang="ja-JP" b="1">
              <a:solidFill>
                <a:schemeClr val="tx1"/>
              </a:solidFill>
              <a:highlight>
                <a:srgbClr val="FFFF00"/>
              </a:highlight>
              <a:latin typeface="Meiryo UI" panose="020B0604030504040204" pitchFamily="50" charset="-128"/>
              <a:ea typeface="Meiryo UI" panose="020B0604030504040204" pitchFamily="50" charset="-128"/>
            </a:endParaRPr>
          </a:p>
          <a:p>
            <a:pPr algn="ctr"/>
            <a:endParaRPr kumimoji="1" lang="en-US" altLang="ja-JP" b="1" dirty="0">
              <a:solidFill>
                <a:schemeClr val="tx1"/>
              </a:solidFill>
              <a:latin typeface="Meiryo UI" panose="020B0604030504040204" pitchFamily="50" charset="-128"/>
              <a:ea typeface="Meiryo UI" panose="020B0604030504040204" pitchFamily="50" charset="-128"/>
            </a:endParaRPr>
          </a:p>
          <a:p>
            <a:pPr algn="ctr"/>
            <a:r>
              <a:rPr kumimoji="1" lang="en-US" altLang="ja-JP" sz="1200" b="1" dirty="0">
                <a:solidFill>
                  <a:schemeClr val="tx1"/>
                </a:solidFill>
                <a:latin typeface="Meiryo UI" panose="020B0604030504040204" pitchFamily="50" charset="-128"/>
                <a:ea typeface="Meiryo UI" panose="020B0604030504040204" pitchFamily="50" charset="-128"/>
              </a:rPr>
              <a:t>※</a:t>
            </a:r>
            <a:r>
              <a:rPr kumimoji="1" lang="ja-JP" altLang="en-US" sz="1200" b="1" dirty="0">
                <a:solidFill>
                  <a:schemeClr val="tx1"/>
                </a:solidFill>
                <a:latin typeface="Meiryo UI" panose="020B0604030504040204" pitchFamily="50" charset="-128"/>
                <a:ea typeface="Meiryo UI" panose="020B0604030504040204" pitchFamily="50" charset="-128"/>
              </a:rPr>
              <a:t>回答内容に応じて</a:t>
            </a:r>
            <a:r>
              <a:rPr kumimoji="1" lang="ja-JP" altLang="en-US" sz="1200" b="1" u="sng" dirty="0">
                <a:solidFill>
                  <a:srgbClr val="FF7373"/>
                </a:solidFill>
                <a:latin typeface="Meiryo UI" panose="020B0604030504040204" pitchFamily="50" charset="-128"/>
                <a:ea typeface="Meiryo UI" panose="020B0604030504040204" pitchFamily="50" charset="-128"/>
              </a:rPr>
              <a:t>回答者の許可をいただいた上で</a:t>
            </a:r>
            <a:r>
              <a:rPr kumimoji="1" lang="ja-JP" altLang="en-US" sz="1200" b="1" dirty="0">
                <a:solidFill>
                  <a:schemeClr val="tx1"/>
                </a:solidFill>
                <a:latin typeface="Meiryo UI" panose="020B0604030504040204" pitchFamily="50" charset="-128"/>
                <a:ea typeface="Meiryo UI" panose="020B0604030504040204" pitchFamily="50" charset="-128"/>
              </a:rPr>
              <a:t>上長に共有させていただくことがあります。</a:t>
            </a:r>
          </a:p>
        </p:txBody>
      </p:sp>
      <p:sp>
        <p:nvSpPr>
          <p:cNvPr id="56" name="正方形/長方形 55">
            <a:extLst>
              <a:ext uri="{FF2B5EF4-FFF2-40B4-BE49-F238E27FC236}">
                <a16:creationId xmlns:a16="http://schemas.microsoft.com/office/drawing/2014/main" id="{DAC26A32-70DD-4067-8A01-4CF78ACC353C}"/>
              </a:ext>
            </a:extLst>
          </p:cNvPr>
          <p:cNvSpPr/>
          <p:nvPr/>
        </p:nvSpPr>
        <p:spPr>
          <a:xfrm>
            <a:off x="7124325" y="1803724"/>
            <a:ext cx="2424185" cy="2173424"/>
          </a:xfrm>
          <a:prstGeom prst="rect">
            <a:avLst/>
          </a:prstGeom>
          <a:no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回答内容は</a:t>
            </a:r>
            <a:r>
              <a:rPr kumimoji="1" lang="ja-JP" altLang="en-US" b="1" u="sng" dirty="0">
                <a:solidFill>
                  <a:srgbClr val="FF7373"/>
                </a:solidFill>
                <a:latin typeface="Meiryo UI" panose="020B0604030504040204" pitchFamily="50" charset="-128"/>
                <a:ea typeface="Meiryo UI" panose="020B0604030504040204" pitchFamily="50" charset="-128"/>
                <a:cs typeface="Meiryo UI" panose="020B0604030504040204" pitchFamily="50" charset="-128"/>
              </a:rPr>
              <a:t>評価には使用しませんので</a:t>
            </a:r>
            <a:r>
              <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、現在皆さんが感じている課題や不安など回答ください！</a:t>
            </a:r>
            <a:endParaRPr kumimoji="1" lang="en-US" altLang="ja-JP"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sz="14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A996926B-63F8-43BD-B5A8-02033CA7A0D5}"/>
              </a:ext>
            </a:extLst>
          </p:cNvPr>
          <p:cNvSpPr/>
          <p:nvPr/>
        </p:nvSpPr>
        <p:spPr>
          <a:xfrm>
            <a:off x="245797" y="1373428"/>
            <a:ext cx="3719505"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設問内容</a:t>
            </a:r>
          </a:p>
        </p:txBody>
      </p:sp>
      <p:sp>
        <p:nvSpPr>
          <p:cNvPr id="57" name="正方形/長方形 56">
            <a:extLst>
              <a:ext uri="{FF2B5EF4-FFF2-40B4-BE49-F238E27FC236}">
                <a16:creationId xmlns:a16="http://schemas.microsoft.com/office/drawing/2014/main" id="{48EAF2E9-F6E9-467A-B60C-D776EF7E7AC2}"/>
              </a:ext>
            </a:extLst>
          </p:cNvPr>
          <p:cNvSpPr/>
          <p:nvPr/>
        </p:nvSpPr>
        <p:spPr>
          <a:xfrm>
            <a:off x="4177408" y="1373428"/>
            <a:ext cx="2734811"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回答閲覧者</a:t>
            </a:r>
          </a:p>
        </p:txBody>
      </p:sp>
      <p:sp>
        <p:nvSpPr>
          <p:cNvPr id="58" name="正方形/長方形 57">
            <a:extLst>
              <a:ext uri="{FF2B5EF4-FFF2-40B4-BE49-F238E27FC236}">
                <a16:creationId xmlns:a16="http://schemas.microsoft.com/office/drawing/2014/main" id="{DD3EC805-35ED-46AA-88C1-9128468FBF5F}"/>
              </a:ext>
            </a:extLst>
          </p:cNvPr>
          <p:cNvSpPr/>
          <p:nvPr/>
        </p:nvSpPr>
        <p:spPr>
          <a:xfrm>
            <a:off x="7124326" y="1373428"/>
            <a:ext cx="2424184"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Meiryo UI" panose="020B0604030504040204" pitchFamily="50" charset="-128"/>
                <a:ea typeface="Meiryo UI" panose="020B0604030504040204" pitchFamily="50" charset="-128"/>
              </a:rPr>
              <a:t>本音で回答ください！</a:t>
            </a:r>
          </a:p>
        </p:txBody>
      </p:sp>
      <p:sp>
        <p:nvSpPr>
          <p:cNvPr id="59" name="正方形/長方形 58">
            <a:extLst>
              <a:ext uri="{FF2B5EF4-FFF2-40B4-BE49-F238E27FC236}">
                <a16:creationId xmlns:a16="http://schemas.microsoft.com/office/drawing/2014/main" id="{E2795AB0-B8F8-4F91-A70B-A495B75E5BA0}"/>
              </a:ext>
            </a:extLst>
          </p:cNvPr>
          <p:cNvSpPr/>
          <p:nvPr/>
        </p:nvSpPr>
        <p:spPr>
          <a:xfrm>
            <a:off x="4376836" y="4105829"/>
            <a:ext cx="5171674" cy="331347"/>
          </a:xfrm>
          <a:prstGeom prst="rect">
            <a:avLst/>
          </a:prstGeom>
          <a:solidFill>
            <a:srgbClr val="00BEB4"/>
          </a:solidFill>
          <a:ln>
            <a:solidFill>
              <a:srgbClr val="00BE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回答方法</a:t>
            </a:r>
          </a:p>
        </p:txBody>
      </p:sp>
      <p:pic>
        <p:nvPicPr>
          <p:cNvPr id="30" name="図 29" descr="... イラスト | &lt;strong&gt;メール&lt;/strong&gt; | 手紙 | 背景">
            <a:extLst>
              <a:ext uri="{FF2B5EF4-FFF2-40B4-BE49-F238E27FC236}">
                <a16:creationId xmlns:a16="http://schemas.microsoft.com/office/drawing/2014/main" id="{7C5600E9-E112-4E49-88A1-04FE371DCB3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571189" y="5303586"/>
            <a:ext cx="1361216" cy="903188"/>
          </a:xfrm>
          <a:prstGeom prst="rect">
            <a:avLst/>
          </a:prstGeom>
        </p:spPr>
      </p:pic>
      <p:grpSp>
        <p:nvGrpSpPr>
          <p:cNvPr id="32" name="グループ化 31">
            <a:extLst>
              <a:ext uri="{FF2B5EF4-FFF2-40B4-BE49-F238E27FC236}">
                <a16:creationId xmlns:a16="http://schemas.microsoft.com/office/drawing/2014/main" id="{4C3DB8FA-421F-49EE-BCBB-7FEBB4A0F6B4}"/>
              </a:ext>
            </a:extLst>
          </p:cNvPr>
          <p:cNvGrpSpPr/>
          <p:nvPr/>
        </p:nvGrpSpPr>
        <p:grpSpPr>
          <a:xfrm>
            <a:off x="7544775" y="5066932"/>
            <a:ext cx="1658079" cy="1548555"/>
            <a:chOff x="6735285" y="1138003"/>
            <a:chExt cx="2859538" cy="2494669"/>
          </a:xfrm>
        </p:grpSpPr>
        <p:pic>
          <p:nvPicPr>
            <p:cNvPr id="34" name="Picture 4">
              <a:extLst>
                <a:ext uri="{FF2B5EF4-FFF2-40B4-BE49-F238E27FC236}">
                  <a16:creationId xmlns:a16="http://schemas.microsoft.com/office/drawing/2014/main" id="{91219BB1-80BC-499E-9D9C-62102142AC6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35285" y="1138003"/>
              <a:ext cx="2720058" cy="2339251"/>
            </a:xfrm>
            <a:prstGeom prst="rect">
              <a:avLst/>
            </a:prstGeom>
          </p:spPr>
        </p:pic>
        <p:pic>
          <p:nvPicPr>
            <p:cNvPr id="35" name="図 34">
              <a:extLst>
                <a:ext uri="{FF2B5EF4-FFF2-40B4-BE49-F238E27FC236}">
                  <a16:creationId xmlns:a16="http://schemas.microsoft.com/office/drawing/2014/main" id="{FD357DA4-B319-435B-B617-BDBDEA03D6C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25816" y="1264418"/>
              <a:ext cx="2529220" cy="1577625"/>
            </a:xfrm>
            <a:prstGeom prst="rect">
              <a:avLst/>
            </a:prstGeom>
          </p:spPr>
        </p:pic>
        <p:pic>
          <p:nvPicPr>
            <p:cNvPr id="37" name="Picture 137">
              <a:extLst>
                <a:ext uri="{FF2B5EF4-FFF2-40B4-BE49-F238E27FC236}">
                  <a16:creationId xmlns:a16="http://schemas.microsoft.com/office/drawing/2014/main" id="{1E0A75A7-ECA5-4B0A-B638-B41382B645F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942098" y="2294586"/>
              <a:ext cx="652725" cy="1338086"/>
            </a:xfrm>
            <a:prstGeom prst="rect">
              <a:avLst/>
            </a:prstGeom>
          </p:spPr>
        </p:pic>
      </p:grpSp>
      <p:sp>
        <p:nvSpPr>
          <p:cNvPr id="51" name="二等辺三角形 50">
            <a:extLst>
              <a:ext uri="{FF2B5EF4-FFF2-40B4-BE49-F238E27FC236}">
                <a16:creationId xmlns:a16="http://schemas.microsoft.com/office/drawing/2014/main" id="{F8DB6A88-9F72-4E09-A8A4-B042F52994D9}"/>
              </a:ext>
            </a:extLst>
          </p:cNvPr>
          <p:cNvSpPr/>
          <p:nvPr/>
        </p:nvSpPr>
        <p:spPr>
          <a:xfrm rot="5400000">
            <a:off x="6328656" y="5437118"/>
            <a:ext cx="681106" cy="662436"/>
          </a:xfrm>
          <a:prstGeom prst="triangl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52" name="山形 56">
            <a:extLst>
              <a:ext uri="{FF2B5EF4-FFF2-40B4-BE49-F238E27FC236}">
                <a16:creationId xmlns:a16="http://schemas.microsoft.com/office/drawing/2014/main" id="{49A2D4EC-7310-45A4-8ECD-4657D2AD25CB}"/>
              </a:ext>
            </a:extLst>
          </p:cNvPr>
          <p:cNvSpPr/>
          <p:nvPr/>
        </p:nvSpPr>
        <p:spPr>
          <a:xfrm>
            <a:off x="6990854" y="4507056"/>
            <a:ext cx="2765922" cy="665605"/>
          </a:xfrm>
          <a:prstGeom prst="chevron">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kumimoji="1" lang="ja-JP" altLang="en-US"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パソコンやスマホから、</a:t>
            </a:r>
            <a:endParaRPr kumimoji="1" lang="en-US" altLang="ja-JP"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r>
              <a:rPr kumimoji="1" lang="ja-JP" altLang="en-US"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ログインなしで答えることができます</a:t>
            </a:r>
          </a:p>
        </p:txBody>
      </p:sp>
      <p:sp>
        <p:nvSpPr>
          <p:cNvPr id="53" name="山形 57">
            <a:extLst>
              <a:ext uri="{FF2B5EF4-FFF2-40B4-BE49-F238E27FC236}">
                <a16:creationId xmlns:a16="http://schemas.microsoft.com/office/drawing/2014/main" id="{C8E77C06-AA32-4906-8800-CF10B09582F6}"/>
              </a:ext>
            </a:extLst>
          </p:cNvPr>
          <p:cNvSpPr/>
          <p:nvPr/>
        </p:nvSpPr>
        <p:spPr>
          <a:xfrm>
            <a:off x="4283229" y="4505061"/>
            <a:ext cx="2257964" cy="667600"/>
          </a:xfrm>
          <a:prstGeom prst="chevron">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r>
              <a:rPr kumimoji="1" lang="ja-JP" altLang="en-US"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月に</a:t>
            </a:r>
            <a:r>
              <a:rPr kumimoji="1" lang="en-US" altLang="ja-JP"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1</a:t>
            </a:r>
            <a:r>
              <a:rPr kumimoji="1" lang="ja-JP" altLang="en-US"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度、</a:t>
            </a:r>
            <a:endParaRPr kumimoji="1" lang="en-US" altLang="ja-JP"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r>
              <a:rPr kumimoji="1" lang="en-US" altLang="ja-JP" sz="1200" b="1" dirty="0" err="1">
                <a:solidFill>
                  <a:schemeClr val="tx1"/>
                </a:solidFill>
                <a:latin typeface="メイリオ" panose="020B0604030504040204" pitchFamily="50" charset="-128"/>
                <a:ea typeface="メイリオ" panose="020B0604030504040204" pitchFamily="50" charset="-128"/>
                <a:cs typeface="Meiryo UI" panose="020B0604030504040204" pitchFamily="50" charset="-128"/>
              </a:rPr>
              <a:t>Geppo</a:t>
            </a:r>
            <a:r>
              <a:rPr kumimoji="1" lang="ja-JP" altLang="en-US"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からメールが届きます</a:t>
            </a:r>
            <a:endParaRPr kumimoji="1" lang="en-US" altLang="ja-JP" sz="1200" b="1"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吹き出し: 四角形 2">
            <a:extLst>
              <a:ext uri="{FF2B5EF4-FFF2-40B4-BE49-F238E27FC236}">
                <a16:creationId xmlns:a16="http://schemas.microsoft.com/office/drawing/2014/main" id="{D58F5F52-74E4-4793-92B2-FF83ED91AC9F}"/>
              </a:ext>
            </a:extLst>
          </p:cNvPr>
          <p:cNvSpPr/>
          <p:nvPr/>
        </p:nvSpPr>
        <p:spPr>
          <a:xfrm>
            <a:off x="5110017" y="141534"/>
            <a:ext cx="2084413" cy="678228"/>
          </a:xfrm>
          <a:prstGeom prst="wedgeRectCallout">
            <a:avLst>
              <a:gd name="adj1" fmla="val 103984"/>
              <a:gd name="adj2" fmla="val -22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貴社のご契約内容に合わせて変更ください</a:t>
            </a:r>
          </a:p>
        </p:txBody>
      </p:sp>
    </p:spTree>
    <p:extLst>
      <p:ext uri="{BB962C8B-B14F-4D97-AF65-F5344CB8AC3E}">
        <p14:creationId xmlns:p14="http://schemas.microsoft.com/office/powerpoint/2010/main" val="1530535726"/>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15214</TotalTime>
  <Words>196</Words>
  <Application>Microsoft Office PowerPoint</Application>
  <PresentationFormat>A4 210 x 297 mm</PresentationFormat>
  <Paragraphs>30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メイリオ</vt:lpstr>
      <vt:lpstr>Arial</vt:lpstr>
      <vt:lpstr>Calibri</vt:lpstr>
      <vt:lpstr>Calibri Light</vt:lpstr>
      <vt:lpstr>Office Theme</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Geppo</dc:title>
  <dc:subject/>
  <dc:creator>渡邊大介</dc:creator>
  <cp:keywords/>
  <dc:description/>
  <cp:lastModifiedBy>高橋 智則</cp:lastModifiedBy>
  <cp:revision>147</cp:revision>
  <cp:lastPrinted>2017-09-26T05:38:50Z</cp:lastPrinted>
  <dcterms:created xsi:type="dcterms:W3CDTF">2017-06-30T06:40:26Z</dcterms:created>
  <dcterms:modified xsi:type="dcterms:W3CDTF">2022-11-30T09:31:10Z</dcterms:modified>
  <cp:category/>
</cp:coreProperties>
</file>