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8" r:id="rId1"/>
  </p:sldMasterIdLst>
  <p:notesMasterIdLst>
    <p:notesMasterId r:id="rId3"/>
  </p:notesMasterIdLst>
  <p:sldIdLst>
    <p:sldId id="298" r:id="rId2"/>
  </p:sldIdLst>
  <p:sldSz cx="9906000" cy="6858000" type="A4"/>
  <p:notesSz cx="9931400" cy="67945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20" userDrawn="1">
          <p15:clr>
            <a:srgbClr val="A4A3A4"/>
          </p15:clr>
        </p15:guide>
        <p15:guide id="2" pos="3120" userDrawn="1">
          <p15:clr>
            <a:srgbClr val="A4A3A4"/>
          </p15:clr>
        </p15:guide>
        <p15:guide id="5" orient="horz" pos="3864" userDrawn="1">
          <p15:clr>
            <a:srgbClr val="A4A3A4"/>
          </p15:clr>
        </p15:guide>
        <p15:guide id="6" pos="384" userDrawn="1">
          <p15:clr>
            <a:srgbClr val="A4A3A4"/>
          </p15:clr>
        </p15:guide>
        <p15:guide id="7" pos="5856" userDrawn="1">
          <p15:clr>
            <a:srgbClr val="A4A3A4"/>
          </p15:clr>
        </p15:guide>
      </p15:sldGuideLst>
    </p:ext>
    <p:ext uri="{2D200454-40CA-4A62-9FC3-DE9A4176ACB9}">
      <p15:notesGuideLst xmlns:p15="http://schemas.microsoft.com/office/powerpoint/2012/main">
        <p15:guide id="1" orient="horz" pos="2140" userDrawn="1">
          <p15:clr>
            <a:srgbClr val="A4A3A4"/>
          </p15:clr>
        </p15:guide>
        <p15:guide id="2" pos="31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373"/>
    <a:srgbClr val="00BEB4"/>
    <a:srgbClr val="4472C4"/>
    <a:srgbClr val="37474F"/>
    <a:srgbClr val="D81B60"/>
    <a:srgbClr val="0393E5"/>
    <a:srgbClr val="879195"/>
    <a:srgbClr val="CFD8DC"/>
    <a:srgbClr val="FCCD11"/>
    <a:srgbClr val="DE2E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A2CAAC-6EF9-4C19-9603-B7C8FD0968A0}" v="3" dt="2022-11-30T09:32:20.4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14"/>
    <p:restoredTop sz="94674"/>
  </p:normalViewPr>
  <p:slideViewPr>
    <p:cSldViewPr snapToGrid="0" snapToObjects="1">
      <p:cViewPr varScale="1">
        <p:scale>
          <a:sx n="111" d="100"/>
          <a:sy n="111" d="100"/>
        </p:scale>
        <p:origin x="756" y="78"/>
      </p:cViewPr>
      <p:guideLst>
        <p:guide orient="horz" pos="720"/>
        <p:guide pos="3120"/>
        <p:guide orient="horz" pos="3864"/>
        <p:guide pos="384"/>
        <p:guide pos="5856"/>
      </p:guideLst>
    </p:cSldViewPr>
  </p:slideViewPr>
  <p:notesTextViewPr>
    <p:cViewPr>
      <p:scale>
        <a:sx n="1" d="1"/>
        <a:sy n="1" d="1"/>
      </p:scale>
      <p:origin x="0" y="0"/>
    </p:cViewPr>
  </p:notesTextViewPr>
  <p:notesViewPr>
    <p:cSldViewPr snapToGrid="0" snapToObjects="1" showGuides="1">
      <p:cViewPr varScale="1">
        <p:scale>
          <a:sx n="131" d="100"/>
          <a:sy n="131" d="100"/>
        </p:scale>
        <p:origin x="2488" y="184"/>
      </p:cViewPr>
      <p:guideLst>
        <p:guide orient="horz" pos="2140"/>
        <p:guide pos="3128"/>
      </p:guideLst>
    </p:cSldViewPr>
  </p:notes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高橋 智則" userId="14439484-ad95-46cf-bbcc-1b897d491504" providerId="ADAL" clId="{2DA2CAAC-6EF9-4C19-9603-B7C8FD0968A0}"/>
    <pc:docChg chg="undo custSel modSld">
      <pc:chgData name="高橋 智則" userId="14439484-ad95-46cf-bbcc-1b897d491504" providerId="ADAL" clId="{2DA2CAAC-6EF9-4C19-9603-B7C8FD0968A0}" dt="2022-11-30T09:32:20.452" v="9"/>
      <pc:docMkLst>
        <pc:docMk/>
      </pc:docMkLst>
      <pc:sldChg chg="addSp delSp modSp mod">
        <pc:chgData name="高橋 智則" userId="14439484-ad95-46cf-bbcc-1b897d491504" providerId="ADAL" clId="{2DA2CAAC-6EF9-4C19-9603-B7C8FD0968A0}" dt="2022-11-30T09:32:20.452" v="9"/>
        <pc:sldMkLst>
          <pc:docMk/>
          <pc:sldMk cId="1530535726" sldId="298"/>
        </pc:sldMkLst>
        <pc:spChg chg="del mod">
          <ac:chgData name="高橋 智則" userId="14439484-ad95-46cf-bbcc-1b897d491504" providerId="ADAL" clId="{2DA2CAAC-6EF9-4C19-9603-B7C8FD0968A0}" dt="2022-11-30T09:32:03.933" v="6" actId="478"/>
          <ac:spMkLst>
            <pc:docMk/>
            <pc:sldMk cId="1530535726" sldId="298"/>
            <ac:spMk id="2" creationId="{56CE3BDD-EE31-4BD7-BC40-9BA833360B71}"/>
          </ac:spMkLst>
        </pc:spChg>
        <pc:spChg chg="add del mod">
          <ac:chgData name="高橋 智則" userId="14439484-ad95-46cf-bbcc-1b897d491504" providerId="ADAL" clId="{2DA2CAAC-6EF9-4C19-9603-B7C8FD0968A0}" dt="2022-11-30T09:32:07.836" v="7" actId="478"/>
          <ac:spMkLst>
            <pc:docMk/>
            <pc:sldMk cId="1530535726" sldId="298"/>
            <ac:spMk id="30" creationId="{1DDFD0E5-33F4-4364-8B9B-07AC1B015E85}"/>
          </ac:spMkLst>
        </pc:spChg>
        <pc:spChg chg="add mod">
          <ac:chgData name="高橋 智則" userId="14439484-ad95-46cf-bbcc-1b897d491504" providerId="ADAL" clId="{2DA2CAAC-6EF9-4C19-9603-B7C8FD0968A0}" dt="2022-11-30T09:32:08.243" v="8"/>
          <ac:spMkLst>
            <pc:docMk/>
            <pc:sldMk cId="1530535726" sldId="298"/>
            <ac:spMk id="32" creationId="{73711F06-53E3-4B85-8668-5D547A67CDAD}"/>
          </ac:spMkLst>
        </pc:spChg>
        <pc:spChg chg="add mod">
          <ac:chgData name="高橋 智則" userId="14439484-ad95-46cf-bbcc-1b897d491504" providerId="ADAL" clId="{2DA2CAAC-6EF9-4C19-9603-B7C8FD0968A0}" dt="2022-11-30T09:32:20.452" v="9"/>
          <ac:spMkLst>
            <pc:docMk/>
            <pc:sldMk cId="1530535726" sldId="298"/>
            <ac:spMk id="34" creationId="{EDA4077F-315A-419F-B49B-BCBA7890422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3606" cy="34090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25497" y="0"/>
            <a:ext cx="4303606" cy="340905"/>
          </a:xfrm>
          <a:prstGeom prst="rect">
            <a:avLst/>
          </a:prstGeom>
        </p:spPr>
        <p:txBody>
          <a:bodyPr vert="horz" lIns="91440" tIns="45720" rIns="91440" bIns="45720" rtlCol="0"/>
          <a:lstStyle>
            <a:lvl1pPr algn="r">
              <a:defRPr sz="1200"/>
            </a:lvl1pPr>
          </a:lstStyle>
          <a:p>
            <a:fld id="{7C21CE28-CDE6-2245-98C5-30CA8C6193B4}" type="datetimeFigureOut">
              <a:rPr lang="en-US" smtClean="0"/>
              <a:t>11/30/2022</a:t>
            </a:fld>
            <a:endParaRPr lang="en-US"/>
          </a:p>
        </p:txBody>
      </p:sp>
      <p:sp>
        <p:nvSpPr>
          <p:cNvPr id="4" name="Slide Image Placeholder 3"/>
          <p:cNvSpPr>
            <a:spLocks noGrp="1" noRot="1" noChangeAspect="1"/>
          </p:cNvSpPr>
          <p:nvPr>
            <p:ph type="sldImg" idx="2"/>
          </p:nvPr>
        </p:nvSpPr>
        <p:spPr>
          <a:xfrm>
            <a:off x="3309938" y="849313"/>
            <a:ext cx="3311525" cy="2292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93140" y="3269853"/>
            <a:ext cx="7945120" cy="267533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453596"/>
            <a:ext cx="4303606" cy="3409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25497" y="6453596"/>
            <a:ext cx="4303606" cy="340904"/>
          </a:xfrm>
          <a:prstGeom prst="rect">
            <a:avLst/>
          </a:prstGeom>
        </p:spPr>
        <p:txBody>
          <a:bodyPr vert="horz" lIns="91440" tIns="45720" rIns="91440" bIns="45720" rtlCol="0" anchor="b"/>
          <a:lstStyle>
            <a:lvl1pPr algn="r">
              <a:defRPr sz="1200"/>
            </a:lvl1pPr>
          </a:lstStyle>
          <a:p>
            <a:fld id="{3E5C349A-D363-A246-B47A-27A6E8AF9195}" type="slidenum">
              <a:rPr lang="en-US" smtClean="0"/>
              <a:t>‹#›</a:t>
            </a:fld>
            <a:endParaRPr lang="en-US"/>
          </a:p>
        </p:txBody>
      </p:sp>
    </p:spTree>
    <p:extLst>
      <p:ext uri="{BB962C8B-B14F-4D97-AF65-F5344CB8AC3E}">
        <p14:creationId xmlns:p14="http://schemas.microsoft.com/office/powerpoint/2010/main" val="1068366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3555406759"/>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1948087455"/>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3658320783"/>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6" name="Rectangle 5"/>
          <p:cNvSpPr/>
          <p:nvPr userDrawn="1"/>
        </p:nvSpPr>
        <p:spPr>
          <a:xfrm>
            <a:off x="0" y="0"/>
            <a:ext cx="990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7324240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Rectangle 5"/>
          <p:cNvSpPr/>
          <p:nvPr userDrawn="1"/>
        </p:nvSpPr>
        <p:spPr>
          <a:xfrm>
            <a:off x="0" y="0"/>
            <a:ext cx="9906000" cy="6858000"/>
          </a:xfrm>
          <a:prstGeom prst="rect">
            <a:avLst/>
          </a:prstGeom>
          <a:solidFill>
            <a:srgbClr val="00BE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981389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6" name="Rectangle 5"/>
          <p:cNvSpPr/>
          <p:nvPr userDrawn="1"/>
        </p:nvSpPr>
        <p:spPr>
          <a:xfrm>
            <a:off x="0" y="2246812"/>
            <a:ext cx="9906000" cy="6858000"/>
          </a:xfrm>
          <a:prstGeom prst="rect">
            <a:avLst/>
          </a:prstGeom>
          <a:solidFill>
            <a:srgbClr val="3747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2622033007"/>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2358772584"/>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1254135923"/>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1211942885"/>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61039414"/>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3286975956"/>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323542678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53102883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smtClean="0"/>
              <a:t>11/30/2022</a:t>
            </a:fld>
            <a:endParaRPr 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DCAD7C-F911-9F49-9CD8-C4F52DC71951}" type="slidenum">
              <a:rPr lang="en-US" smtClean="0"/>
              <a:pPr/>
              <a:t>‹#›</a:t>
            </a:fld>
            <a:endParaRPr lang="en-US" dirty="0"/>
          </a:p>
        </p:txBody>
      </p:sp>
      <p:sp>
        <p:nvSpPr>
          <p:cNvPr id="7" name="Rectangle 7"/>
          <p:cNvSpPr/>
          <p:nvPr userDrawn="1"/>
        </p:nvSpPr>
        <p:spPr>
          <a:xfrm>
            <a:off x="0" y="0"/>
            <a:ext cx="9906000" cy="6858000"/>
          </a:xfrm>
          <a:prstGeom prst="rect">
            <a:avLst/>
          </a:prstGeom>
          <a:solidFill>
            <a:srgbClr val="CFD8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8"/>
          <p:cNvSpPr/>
          <p:nvPr userDrawn="1"/>
        </p:nvSpPr>
        <p:spPr>
          <a:xfrm>
            <a:off x="0" y="-1"/>
            <a:ext cx="9906000" cy="731520"/>
          </a:xfrm>
          <a:prstGeom prst="rect">
            <a:avLst/>
          </a:prstGeom>
          <a:solidFill>
            <a:srgbClr val="3747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13"/>
          <p:cNvSpPr/>
          <p:nvPr userDrawn="1"/>
        </p:nvSpPr>
        <p:spPr>
          <a:xfrm>
            <a:off x="381000" y="904973"/>
            <a:ext cx="9144001"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814736258"/>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672" r:id="rId13"/>
    <p:sldLayoutId id="2147483674" r:id="rId14"/>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p:cNvSpPr txBox="1"/>
          <p:nvPr/>
        </p:nvSpPr>
        <p:spPr>
          <a:xfrm>
            <a:off x="112889" y="889642"/>
            <a:ext cx="9650090" cy="338554"/>
          </a:xfrm>
          <a:prstGeom prst="rect">
            <a:avLst/>
          </a:prstGeom>
          <a:noFill/>
        </p:spPr>
        <p:txBody>
          <a:bodyPr wrap="square" rtlCol="0" anchor="t">
            <a:spAutoFit/>
          </a:bodyPr>
          <a:lstStyle/>
          <a:p>
            <a:pPr algn="ctr"/>
            <a:r>
              <a:rPr lang="ja-JP" altLang="en-US" sz="16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毎月、従業員の皆さんのコンディションやキャリア志向、抱えている問題などについてアンケート回収するシステムです</a:t>
            </a:r>
            <a:endParaRPr lang="ja-JP" altLang="en-US" sz="1600" b="1" dirty="0">
              <a:solidFill>
                <a:srgbClr val="37474F"/>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0"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563" y="196500"/>
            <a:ext cx="1992226" cy="664076"/>
          </a:xfrm>
          <a:prstGeom prst="rect">
            <a:avLst/>
          </a:prstGeom>
        </p:spPr>
      </p:pic>
      <p:sp>
        <p:nvSpPr>
          <p:cNvPr id="4" name="テキスト ボックス 3"/>
          <p:cNvSpPr txBox="1"/>
          <p:nvPr/>
        </p:nvSpPr>
        <p:spPr>
          <a:xfrm>
            <a:off x="2337789" y="595400"/>
            <a:ext cx="780002" cy="284052"/>
          </a:xfrm>
          <a:prstGeom prst="rect">
            <a:avLst/>
          </a:prstGeom>
          <a:noFill/>
        </p:spPr>
        <p:txBody>
          <a:bodyPr wrap="square" rtlCol="0">
            <a:spAutoFit/>
          </a:bodyPr>
          <a:lstStyle/>
          <a:p>
            <a:r>
              <a:rPr kumimoji="1" lang="ja-JP" altLang="en-US" sz="1246" b="1" dirty="0">
                <a:latin typeface="Meiryo UI" panose="020B0604030504040204" pitchFamily="50" charset="-128"/>
                <a:ea typeface="Meiryo UI" panose="020B0604030504040204" pitchFamily="50" charset="-128"/>
                <a:cs typeface="メイリオ" panose="020B0604030504040204" pitchFamily="50" charset="-128"/>
              </a:rPr>
              <a:t>とは</a:t>
            </a:r>
          </a:p>
        </p:txBody>
      </p:sp>
      <p:sp>
        <p:nvSpPr>
          <p:cNvPr id="18" name="正方形/長方形 17"/>
          <p:cNvSpPr/>
          <p:nvPr/>
        </p:nvSpPr>
        <p:spPr>
          <a:xfrm>
            <a:off x="498387" y="1800413"/>
            <a:ext cx="3267368" cy="2176735"/>
          </a:xfrm>
          <a:prstGeom prst="rect">
            <a:avLst/>
          </a:prstGeom>
          <a:noFill/>
          <a:ln>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「仕事満足度」「人間関係」「健康状態」などに関する</a:t>
            </a:r>
            <a:endParaRPr kumimoji="1"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2000" b="1" dirty="0">
                <a:solidFill>
                  <a:srgbClr val="FF7373"/>
                </a:solidFill>
                <a:latin typeface="Meiryo UI" panose="020B0604030504040204" pitchFamily="50" charset="-128"/>
                <a:ea typeface="Meiryo UI" panose="020B0604030504040204" pitchFamily="50" charset="-128"/>
                <a:cs typeface="Meiryo UI" panose="020B0604030504040204" pitchFamily="50" charset="-128"/>
              </a:rPr>
              <a:t>３～４問の質問</a:t>
            </a:r>
            <a:r>
              <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に毎月答えるだけ。</a:t>
            </a:r>
            <a:endParaRPr kumimoji="1"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ご自身にあてはまる回答を</a:t>
            </a:r>
            <a:endParaRPr kumimoji="1"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直感で選択してください。</a:t>
            </a:r>
            <a:endParaRPr kumimoji="1"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フリーコメントも記入できます。</a:t>
            </a: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cxnSp>
        <p:nvCxnSpPr>
          <p:cNvPr id="31" name="直線コネクタ 30"/>
          <p:cNvCxnSpPr/>
          <p:nvPr/>
        </p:nvCxnSpPr>
        <p:spPr>
          <a:xfrm flipV="1">
            <a:off x="245797" y="1250086"/>
            <a:ext cx="9417492" cy="11528"/>
          </a:xfrm>
          <a:prstGeom prst="line">
            <a:avLst/>
          </a:prstGeom>
          <a:ln w="28575"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Group 10"/>
          <p:cNvGrpSpPr/>
          <p:nvPr/>
        </p:nvGrpSpPr>
        <p:grpSpPr>
          <a:xfrm>
            <a:off x="447477" y="5562477"/>
            <a:ext cx="2502302" cy="1014882"/>
            <a:chOff x="1052779" y="5140322"/>
            <a:chExt cx="1939668" cy="760541"/>
          </a:xfrm>
        </p:grpSpPr>
        <p:pic>
          <p:nvPicPr>
            <p:cNvPr id="39" name="Picture 13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2779" y="5154543"/>
              <a:ext cx="824062" cy="746320"/>
            </a:xfrm>
            <a:prstGeom prst="rect">
              <a:avLst/>
            </a:prstGeom>
          </p:spPr>
        </p:pic>
        <p:pic>
          <p:nvPicPr>
            <p:cNvPr id="40" name="Picture 13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25495" y="5185638"/>
              <a:ext cx="523461" cy="715224"/>
            </a:xfrm>
            <a:prstGeom prst="rect">
              <a:avLst/>
            </a:prstGeom>
          </p:spPr>
        </p:pic>
        <p:pic>
          <p:nvPicPr>
            <p:cNvPr id="41" name="Picture 13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12356" y="5140322"/>
              <a:ext cx="480091" cy="760540"/>
            </a:xfrm>
            <a:prstGeom prst="rect">
              <a:avLst/>
            </a:prstGeom>
          </p:spPr>
        </p:pic>
        <p:pic>
          <p:nvPicPr>
            <p:cNvPr id="42" name="Picture 13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41679" y="5187857"/>
              <a:ext cx="755786" cy="713006"/>
            </a:xfrm>
            <a:prstGeom prst="rect">
              <a:avLst/>
            </a:prstGeom>
          </p:spPr>
        </p:pic>
      </p:grpSp>
      <p:sp>
        <p:nvSpPr>
          <p:cNvPr id="44" name="角丸四角形吹き出し 43"/>
          <p:cNvSpPr/>
          <p:nvPr/>
        </p:nvSpPr>
        <p:spPr>
          <a:xfrm>
            <a:off x="245797" y="4097350"/>
            <a:ext cx="3719505" cy="1162016"/>
          </a:xfrm>
          <a:prstGeom prst="wedgeRoundRectCallout">
            <a:avLst>
              <a:gd name="adj1" fmla="val -15611"/>
              <a:gd name="adj2" fmla="val 67853"/>
              <a:gd name="adj3" fmla="val 16667"/>
            </a:avLst>
          </a:prstGeom>
          <a:solidFill>
            <a:schemeClr val="bg1"/>
          </a:solidFill>
          <a:ln w="38100">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皆さんの回答を元に、適材適所を図ったり、</a:t>
            </a:r>
            <a:endParaRPr lang="en-US" altLang="ja-JP" sz="1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組織と個人のミスマッチ解消や業務量の改善といった課題解決に取り組みます。</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テキスト ボックス 35">
            <a:extLst>
              <a:ext uri="{FF2B5EF4-FFF2-40B4-BE49-F238E27FC236}">
                <a16:creationId xmlns:a16="http://schemas.microsoft.com/office/drawing/2014/main" id="{E58131E9-4CD0-422C-8546-6796BBA700DA}"/>
              </a:ext>
            </a:extLst>
          </p:cNvPr>
          <p:cNvSpPr txBox="1"/>
          <p:nvPr/>
        </p:nvSpPr>
        <p:spPr>
          <a:xfrm>
            <a:off x="7665757" y="623149"/>
            <a:ext cx="1882754" cy="276999"/>
          </a:xfrm>
          <a:prstGeom prst="rect">
            <a:avLst/>
          </a:prstGeom>
          <a:noFill/>
        </p:spPr>
        <p:txBody>
          <a:bodyPr wrap="square" rtlCol="0">
            <a:spAutoFit/>
          </a:bodyP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土日祝は翌営業日配信</a:t>
            </a:r>
          </a:p>
        </p:txBody>
      </p:sp>
      <p:sp>
        <p:nvSpPr>
          <p:cNvPr id="55" name="正方形/長方形 54">
            <a:extLst>
              <a:ext uri="{FF2B5EF4-FFF2-40B4-BE49-F238E27FC236}">
                <a16:creationId xmlns:a16="http://schemas.microsoft.com/office/drawing/2014/main" id="{199B7E80-716A-428C-9D35-247B4DFD5742}"/>
              </a:ext>
            </a:extLst>
          </p:cNvPr>
          <p:cNvSpPr/>
          <p:nvPr/>
        </p:nvSpPr>
        <p:spPr>
          <a:xfrm>
            <a:off x="4077635" y="1803724"/>
            <a:ext cx="2734811" cy="2173424"/>
          </a:xfrm>
          <a:prstGeom prst="rect">
            <a:avLst/>
          </a:prstGeom>
          <a:noFill/>
          <a:ln>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highlight>
                  <a:srgbClr val="FFFF00"/>
                </a:highlight>
                <a:latin typeface="Meiryo UI" panose="020B0604030504040204" pitchFamily="50" charset="-128"/>
                <a:ea typeface="Meiryo UI" panose="020B0604030504040204" pitchFamily="50" charset="-128"/>
              </a:rPr>
              <a:t>役員</a:t>
            </a:r>
            <a:endParaRPr kumimoji="1" lang="en-US" altLang="ja-JP" b="1" dirty="0">
              <a:solidFill>
                <a:schemeClr val="tx1"/>
              </a:solidFill>
              <a:highlight>
                <a:srgbClr val="FFFF00"/>
              </a:highlight>
              <a:latin typeface="Meiryo UI" panose="020B0604030504040204" pitchFamily="50" charset="-128"/>
              <a:ea typeface="Meiryo UI" panose="020B0604030504040204" pitchFamily="50" charset="-128"/>
            </a:endParaRPr>
          </a:p>
          <a:p>
            <a:pPr algn="ctr"/>
            <a:r>
              <a:rPr kumimoji="1" lang="ja-JP" altLang="en-US" b="1" dirty="0">
                <a:solidFill>
                  <a:schemeClr val="tx1"/>
                </a:solidFill>
                <a:highlight>
                  <a:srgbClr val="FFFF00"/>
                </a:highlight>
                <a:latin typeface="Meiryo UI" panose="020B0604030504040204" pitchFamily="50" charset="-128"/>
                <a:ea typeface="Meiryo UI" panose="020B0604030504040204" pitchFamily="50" charset="-128"/>
              </a:rPr>
              <a:t>＋</a:t>
            </a:r>
            <a:endParaRPr kumimoji="1" lang="en-US" altLang="ja-JP" b="1" dirty="0">
              <a:solidFill>
                <a:schemeClr val="tx1"/>
              </a:solidFill>
              <a:highlight>
                <a:srgbClr val="FFFF00"/>
              </a:highlight>
              <a:latin typeface="Meiryo UI" panose="020B0604030504040204" pitchFamily="50" charset="-128"/>
              <a:ea typeface="Meiryo UI" panose="020B0604030504040204" pitchFamily="50" charset="-128"/>
            </a:endParaRPr>
          </a:p>
          <a:p>
            <a:pPr algn="ctr"/>
            <a:r>
              <a:rPr kumimoji="1" lang="ja-JP" altLang="en-US" b="1" dirty="0">
                <a:solidFill>
                  <a:schemeClr val="tx1"/>
                </a:solidFill>
                <a:highlight>
                  <a:srgbClr val="FFFF00"/>
                </a:highlight>
                <a:latin typeface="Meiryo UI" panose="020B0604030504040204" pitchFamily="50" charset="-128"/>
                <a:ea typeface="Meiryo UI" panose="020B0604030504040204" pitchFamily="50" charset="-128"/>
              </a:rPr>
              <a:t>人事部</a:t>
            </a:r>
            <a:endParaRPr kumimoji="1" lang="en-US" altLang="ja-JP" b="1">
              <a:solidFill>
                <a:schemeClr val="tx1"/>
              </a:solidFill>
              <a:highlight>
                <a:srgbClr val="FFFF00"/>
              </a:highlight>
              <a:latin typeface="Meiryo UI" panose="020B0604030504040204" pitchFamily="50" charset="-128"/>
              <a:ea typeface="Meiryo UI" panose="020B0604030504040204" pitchFamily="50" charset="-128"/>
            </a:endParaRPr>
          </a:p>
          <a:p>
            <a:pPr algn="ctr"/>
            <a:endParaRPr kumimoji="1" lang="en-US" altLang="ja-JP" b="1" dirty="0">
              <a:solidFill>
                <a:schemeClr val="tx1"/>
              </a:solidFill>
              <a:latin typeface="Meiryo UI" panose="020B0604030504040204" pitchFamily="50" charset="-128"/>
              <a:ea typeface="Meiryo UI" panose="020B0604030504040204" pitchFamily="50" charset="-128"/>
            </a:endParaRPr>
          </a:p>
          <a:p>
            <a:pPr algn="ctr"/>
            <a:r>
              <a:rPr kumimoji="1" lang="en-US" altLang="ja-JP" sz="1200" b="1" dirty="0">
                <a:solidFill>
                  <a:schemeClr val="tx1"/>
                </a:solidFill>
                <a:latin typeface="Meiryo UI" panose="020B0604030504040204" pitchFamily="50" charset="-128"/>
                <a:ea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rPr>
              <a:t>回答内容に応じて</a:t>
            </a:r>
            <a:r>
              <a:rPr kumimoji="1" lang="ja-JP" altLang="en-US" sz="1200" b="1" u="sng" dirty="0">
                <a:solidFill>
                  <a:srgbClr val="FF7373"/>
                </a:solidFill>
                <a:latin typeface="Meiryo UI" panose="020B0604030504040204" pitchFamily="50" charset="-128"/>
                <a:ea typeface="Meiryo UI" panose="020B0604030504040204" pitchFamily="50" charset="-128"/>
              </a:rPr>
              <a:t>回答者の許可をいただいた上で</a:t>
            </a:r>
            <a:r>
              <a:rPr kumimoji="1" lang="ja-JP" altLang="en-US" sz="1200" b="1" dirty="0">
                <a:solidFill>
                  <a:schemeClr val="tx1"/>
                </a:solidFill>
                <a:latin typeface="Meiryo UI" panose="020B0604030504040204" pitchFamily="50" charset="-128"/>
                <a:ea typeface="Meiryo UI" panose="020B0604030504040204" pitchFamily="50" charset="-128"/>
              </a:rPr>
              <a:t>上長に共有させていただくことがあります。</a:t>
            </a:r>
          </a:p>
        </p:txBody>
      </p:sp>
      <p:sp>
        <p:nvSpPr>
          <p:cNvPr id="56" name="正方形/長方形 55">
            <a:extLst>
              <a:ext uri="{FF2B5EF4-FFF2-40B4-BE49-F238E27FC236}">
                <a16:creationId xmlns:a16="http://schemas.microsoft.com/office/drawing/2014/main" id="{DAC26A32-70DD-4067-8A01-4CF78ACC353C}"/>
              </a:ext>
            </a:extLst>
          </p:cNvPr>
          <p:cNvSpPr/>
          <p:nvPr/>
        </p:nvSpPr>
        <p:spPr>
          <a:xfrm>
            <a:off x="7124325" y="1803724"/>
            <a:ext cx="2424185" cy="2173424"/>
          </a:xfrm>
          <a:prstGeom prst="rect">
            <a:avLst/>
          </a:prstGeom>
          <a:noFill/>
          <a:ln>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回答内容は</a:t>
            </a:r>
            <a:r>
              <a:rPr kumimoji="1" lang="ja-JP" altLang="en-US" b="1" u="sng" dirty="0">
                <a:solidFill>
                  <a:srgbClr val="FF7373"/>
                </a:solidFill>
                <a:latin typeface="Meiryo UI" panose="020B0604030504040204" pitchFamily="50" charset="-128"/>
                <a:ea typeface="Meiryo UI" panose="020B0604030504040204" pitchFamily="50" charset="-128"/>
                <a:cs typeface="Meiryo UI" panose="020B0604030504040204" pitchFamily="50" charset="-128"/>
              </a:rPr>
              <a:t>評価には使用しませんので</a:t>
            </a:r>
            <a:r>
              <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、現在皆さんが感じている課題や不安など回答ください！</a:t>
            </a:r>
            <a:endParaRPr kumimoji="1"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ja-JP" altLang="en-US" sz="1400" b="1"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A996926B-63F8-43BD-B5A8-02033CA7A0D5}"/>
              </a:ext>
            </a:extLst>
          </p:cNvPr>
          <p:cNvSpPr/>
          <p:nvPr/>
        </p:nvSpPr>
        <p:spPr>
          <a:xfrm>
            <a:off x="498386" y="1365340"/>
            <a:ext cx="3267368" cy="331347"/>
          </a:xfrm>
          <a:prstGeom prst="rect">
            <a:avLst/>
          </a:prstGeom>
          <a:solidFill>
            <a:srgbClr val="00BEB4"/>
          </a:solidFill>
          <a:ln>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設問内容</a:t>
            </a:r>
          </a:p>
        </p:txBody>
      </p:sp>
      <p:sp>
        <p:nvSpPr>
          <p:cNvPr id="57" name="正方形/長方形 56">
            <a:extLst>
              <a:ext uri="{FF2B5EF4-FFF2-40B4-BE49-F238E27FC236}">
                <a16:creationId xmlns:a16="http://schemas.microsoft.com/office/drawing/2014/main" id="{48EAF2E9-F6E9-467A-B60C-D776EF7E7AC2}"/>
              </a:ext>
            </a:extLst>
          </p:cNvPr>
          <p:cNvSpPr/>
          <p:nvPr/>
        </p:nvSpPr>
        <p:spPr>
          <a:xfrm>
            <a:off x="4077635" y="1368572"/>
            <a:ext cx="2734811" cy="331347"/>
          </a:xfrm>
          <a:prstGeom prst="rect">
            <a:avLst/>
          </a:prstGeom>
          <a:solidFill>
            <a:srgbClr val="00BEB4"/>
          </a:solidFill>
          <a:ln>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回答閲覧者</a:t>
            </a:r>
          </a:p>
        </p:txBody>
      </p:sp>
      <p:sp>
        <p:nvSpPr>
          <p:cNvPr id="58" name="正方形/長方形 57">
            <a:extLst>
              <a:ext uri="{FF2B5EF4-FFF2-40B4-BE49-F238E27FC236}">
                <a16:creationId xmlns:a16="http://schemas.microsoft.com/office/drawing/2014/main" id="{DD3EC805-35ED-46AA-88C1-9128468FBF5F}"/>
              </a:ext>
            </a:extLst>
          </p:cNvPr>
          <p:cNvSpPr/>
          <p:nvPr/>
        </p:nvSpPr>
        <p:spPr>
          <a:xfrm>
            <a:off x="7124326" y="1373428"/>
            <a:ext cx="2424184" cy="331347"/>
          </a:xfrm>
          <a:prstGeom prst="rect">
            <a:avLst/>
          </a:prstGeom>
          <a:solidFill>
            <a:srgbClr val="00BEB4"/>
          </a:solidFill>
          <a:ln>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本音で回答ください！</a:t>
            </a:r>
          </a:p>
        </p:txBody>
      </p:sp>
      <p:sp>
        <p:nvSpPr>
          <p:cNvPr id="59" name="正方形/長方形 58">
            <a:extLst>
              <a:ext uri="{FF2B5EF4-FFF2-40B4-BE49-F238E27FC236}">
                <a16:creationId xmlns:a16="http://schemas.microsoft.com/office/drawing/2014/main" id="{E2795AB0-B8F8-4F91-A70B-A495B75E5BA0}"/>
              </a:ext>
            </a:extLst>
          </p:cNvPr>
          <p:cNvSpPr/>
          <p:nvPr/>
        </p:nvSpPr>
        <p:spPr>
          <a:xfrm>
            <a:off x="4376836" y="4105829"/>
            <a:ext cx="5171674" cy="331347"/>
          </a:xfrm>
          <a:prstGeom prst="rect">
            <a:avLst/>
          </a:prstGeom>
          <a:solidFill>
            <a:srgbClr val="00BEB4"/>
          </a:solidFill>
          <a:ln>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回答方法（企業コード：</a:t>
            </a:r>
            <a:r>
              <a:rPr kumimoji="1" lang="ja-JP" altLang="en-US" sz="2400" b="1" dirty="0">
                <a:solidFill>
                  <a:schemeClr val="tx1"/>
                </a:solidFill>
                <a:highlight>
                  <a:srgbClr val="FFFF00"/>
                </a:highlight>
                <a:latin typeface="Meiryo UI" panose="020B0604030504040204" pitchFamily="50" charset="-128"/>
                <a:ea typeface="Meiryo UI" panose="020B0604030504040204" pitchFamily="50" charset="-128"/>
              </a:rPr>
              <a:t>〇〇〇〇〇</a:t>
            </a:r>
            <a:r>
              <a:rPr kumimoji="1" lang="ja-JP" altLang="en-US" b="1" dirty="0">
                <a:latin typeface="Meiryo UI" panose="020B0604030504040204" pitchFamily="50" charset="-128"/>
                <a:ea typeface="Meiryo UI" panose="020B0604030504040204" pitchFamily="50" charset="-128"/>
              </a:rPr>
              <a:t>）</a:t>
            </a:r>
          </a:p>
        </p:txBody>
      </p:sp>
      <p:sp>
        <p:nvSpPr>
          <p:cNvPr id="33" name="テキスト ボックス 32">
            <a:extLst>
              <a:ext uri="{FF2B5EF4-FFF2-40B4-BE49-F238E27FC236}">
                <a16:creationId xmlns:a16="http://schemas.microsoft.com/office/drawing/2014/main" id="{49455135-708B-418F-8B2E-2C498C996D8E}"/>
              </a:ext>
            </a:extLst>
          </p:cNvPr>
          <p:cNvSpPr txBox="1"/>
          <p:nvPr/>
        </p:nvSpPr>
        <p:spPr>
          <a:xfrm>
            <a:off x="6277956" y="6462742"/>
            <a:ext cx="1692740" cy="400110"/>
          </a:xfrm>
          <a:prstGeom prst="rect">
            <a:avLst/>
          </a:prstGeom>
          <a:noFill/>
        </p:spPr>
        <p:txBody>
          <a:bodyPr wrap="square" rtlCol="0">
            <a:spAutoFit/>
          </a:bodyPr>
          <a:lstStyle/>
          <a:p>
            <a:r>
              <a:rPr kumimoji="1" lang="ja-JP" altLang="en-US" sz="1000" b="1" dirty="0">
                <a:latin typeface="Meiryo UI" panose="020B0604030504040204" pitchFamily="50" charset="-128"/>
                <a:ea typeface="Meiryo UI" panose="020B0604030504040204" pitchFamily="50" charset="-128"/>
                <a:cs typeface="Meiryo UI" panose="020B0604030504040204" pitchFamily="50" charset="-128"/>
              </a:rPr>
              <a:t>企業コード・従業員番号・</a:t>
            </a:r>
            <a:endParaRPr kumimoji="1"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b="1" dirty="0">
                <a:latin typeface="Meiryo UI" panose="020B0604030504040204" pitchFamily="50" charset="-128"/>
                <a:ea typeface="Meiryo UI" panose="020B0604030504040204" pitchFamily="50" charset="-128"/>
                <a:cs typeface="Meiryo UI" panose="020B0604030504040204" pitchFamily="50" charset="-128"/>
              </a:rPr>
              <a:t>生年月日でログイン</a:t>
            </a:r>
          </a:p>
        </p:txBody>
      </p:sp>
      <p:sp>
        <p:nvSpPr>
          <p:cNvPr id="43" name="二等辺三角形 42">
            <a:extLst>
              <a:ext uri="{FF2B5EF4-FFF2-40B4-BE49-F238E27FC236}">
                <a16:creationId xmlns:a16="http://schemas.microsoft.com/office/drawing/2014/main" id="{8E93A3BB-3BBD-4F5F-B372-CAD7FB1A2474}"/>
              </a:ext>
            </a:extLst>
          </p:cNvPr>
          <p:cNvSpPr/>
          <p:nvPr/>
        </p:nvSpPr>
        <p:spPr>
          <a:xfrm rot="5400000">
            <a:off x="5456609" y="5361579"/>
            <a:ext cx="1028473" cy="174416"/>
          </a:xfrm>
          <a:prstGeom prst="triangl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45" name="テキスト ボックス 44">
            <a:extLst>
              <a:ext uri="{FF2B5EF4-FFF2-40B4-BE49-F238E27FC236}">
                <a16:creationId xmlns:a16="http://schemas.microsoft.com/office/drawing/2014/main" id="{28185AF8-BA7B-4E17-B416-62B820E7A597}"/>
              </a:ext>
            </a:extLst>
          </p:cNvPr>
          <p:cNvSpPr txBox="1"/>
          <p:nvPr/>
        </p:nvSpPr>
        <p:spPr>
          <a:xfrm>
            <a:off x="4475401" y="6096768"/>
            <a:ext cx="1408236" cy="861774"/>
          </a:xfrm>
          <a:prstGeom prst="rect">
            <a:avLst/>
          </a:prstGeom>
          <a:noFill/>
        </p:spPr>
        <p:txBody>
          <a:bodyPr wrap="square" rtlCol="0">
            <a:spAutoFit/>
          </a:bodyPr>
          <a:lstStyle/>
          <a:p>
            <a:r>
              <a:rPr kumimoji="1" lang="ja-JP" altLang="en-US" sz="1000" b="1" dirty="0">
                <a:latin typeface="Meiryo UI" panose="020B0604030504040204" pitchFamily="50" charset="-128"/>
                <a:ea typeface="Meiryo UI" panose="020B0604030504040204" pitchFamily="50" charset="-128"/>
                <a:cs typeface="Meiryo UI" panose="020B0604030504040204" pitchFamily="50" charset="-128"/>
              </a:rPr>
              <a:t>スマホの</a:t>
            </a:r>
            <a:r>
              <a:rPr kumimoji="1" lang="en-US" altLang="ja-JP" sz="1000" b="1" dirty="0">
                <a:latin typeface="Meiryo UI" panose="020B0604030504040204" pitchFamily="50" charset="-128"/>
                <a:ea typeface="Meiryo UI" panose="020B0604030504040204" pitchFamily="50" charset="-128"/>
                <a:cs typeface="Meiryo UI" panose="020B0604030504040204" pitchFamily="50" charset="-128"/>
              </a:rPr>
              <a:t>App Store</a:t>
            </a:r>
            <a:r>
              <a:rPr kumimoji="1" lang="ja-JP" altLang="en-US" sz="1000" b="1" dirty="0">
                <a:latin typeface="Meiryo UI" panose="020B0604030504040204" pitchFamily="50" charset="-128"/>
                <a:ea typeface="Meiryo UI" panose="020B0604030504040204" pitchFamily="50" charset="-128"/>
                <a:cs typeface="Meiryo UI" panose="020B0604030504040204" pitchFamily="50" charset="-128"/>
              </a:rPr>
              <a:t>か</a:t>
            </a:r>
            <a:endParaRPr kumimoji="1"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000" b="1" dirty="0">
                <a:latin typeface="Meiryo UI" panose="020B0604030504040204" pitchFamily="50" charset="-128"/>
                <a:ea typeface="Meiryo UI" panose="020B0604030504040204" pitchFamily="50" charset="-128"/>
                <a:cs typeface="Meiryo UI" panose="020B0604030504040204" pitchFamily="50" charset="-128"/>
              </a:rPr>
              <a:t>PLAY</a:t>
            </a:r>
            <a:r>
              <a:rPr kumimoji="1" lang="ja-JP" altLang="en-US" sz="1000" b="1" dirty="0">
                <a:latin typeface="Meiryo UI" panose="020B0604030504040204" pitchFamily="50" charset="-128"/>
                <a:ea typeface="Meiryo UI" panose="020B0604030504040204" pitchFamily="50" charset="-128"/>
                <a:cs typeface="Meiryo UI" panose="020B0604030504040204" pitchFamily="50" charset="-128"/>
              </a:rPr>
              <a:t>ストアで</a:t>
            </a:r>
            <a:endParaRPr kumimoji="1"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b="1" dirty="0">
                <a:latin typeface="Meiryo UI" panose="020B0604030504040204" pitchFamily="50" charset="-128"/>
                <a:ea typeface="Meiryo UI" panose="020B0604030504040204" pitchFamily="50" charset="-128"/>
                <a:cs typeface="Meiryo UI" panose="020B0604030504040204" pitchFamily="50" charset="-128"/>
              </a:rPr>
              <a:t>「ゲッポウ」と検索。</a:t>
            </a:r>
            <a:endParaRPr kumimoji="1"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b="1" dirty="0">
                <a:latin typeface="Meiryo UI" panose="020B0604030504040204" pitchFamily="50" charset="-128"/>
                <a:ea typeface="Meiryo UI" panose="020B0604030504040204" pitchFamily="50" charset="-128"/>
                <a:cs typeface="Meiryo UI" panose="020B0604030504040204" pitchFamily="50" charset="-128"/>
              </a:rPr>
              <a:t>アプリをダウンロード</a:t>
            </a:r>
            <a:endParaRPr kumimoji="1"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1000" b="1"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46" name="図 45">
            <a:extLst>
              <a:ext uri="{FF2B5EF4-FFF2-40B4-BE49-F238E27FC236}">
                <a16:creationId xmlns:a16="http://schemas.microsoft.com/office/drawing/2014/main" id="{87A71F66-7EF5-4093-BF08-D7C04495CBED}"/>
              </a:ext>
            </a:extLst>
          </p:cNvPr>
          <p:cNvPicPr>
            <a:picLocks noChangeAspect="1"/>
          </p:cNvPicPr>
          <p:nvPr/>
        </p:nvPicPr>
        <p:blipFill>
          <a:blip r:embed="rId7"/>
          <a:stretch>
            <a:fillRect/>
          </a:stretch>
        </p:blipFill>
        <p:spPr>
          <a:xfrm>
            <a:off x="4582120" y="5017343"/>
            <a:ext cx="1012261" cy="1015104"/>
          </a:xfrm>
          <a:prstGeom prst="rect">
            <a:avLst/>
          </a:prstGeom>
        </p:spPr>
      </p:pic>
      <p:pic>
        <p:nvPicPr>
          <p:cNvPr id="47" name="Picture 137">
            <a:extLst>
              <a:ext uri="{FF2B5EF4-FFF2-40B4-BE49-F238E27FC236}">
                <a16:creationId xmlns:a16="http://schemas.microsoft.com/office/drawing/2014/main" id="{18329493-DC22-43BF-B48E-CBEB4506643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345550" y="4547492"/>
            <a:ext cx="866047" cy="1775397"/>
          </a:xfrm>
          <a:prstGeom prst="rect">
            <a:avLst/>
          </a:prstGeom>
        </p:spPr>
      </p:pic>
      <p:pic>
        <p:nvPicPr>
          <p:cNvPr id="48" name="図 47">
            <a:extLst>
              <a:ext uri="{FF2B5EF4-FFF2-40B4-BE49-F238E27FC236}">
                <a16:creationId xmlns:a16="http://schemas.microsoft.com/office/drawing/2014/main" id="{4AEB4142-D60E-47D7-BC68-5CB40E7F3078}"/>
              </a:ext>
            </a:extLst>
          </p:cNvPr>
          <p:cNvPicPr>
            <a:picLocks noChangeAspect="1"/>
          </p:cNvPicPr>
          <p:nvPr/>
        </p:nvPicPr>
        <p:blipFill>
          <a:blip r:embed="rId9"/>
          <a:stretch>
            <a:fillRect/>
          </a:stretch>
        </p:blipFill>
        <p:spPr>
          <a:xfrm>
            <a:off x="6449619" y="4585650"/>
            <a:ext cx="1012392" cy="1796995"/>
          </a:xfrm>
          <a:prstGeom prst="rect">
            <a:avLst/>
          </a:prstGeom>
          <a:ln>
            <a:solidFill>
              <a:schemeClr val="tx1">
                <a:lumMod val="50000"/>
                <a:lumOff val="50000"/>
              </a:schemeClr>
            </a:solidFill>
          </a:ln>
        </p:spPr>
      </p:pic>
      <p:sp>
        <p:nvSpPr>
          <p:cNvPr id="49" name="二等辺三角形 48">
            <a:extLst>
              <a:ext uri="{FF2B5EF4-FFF2-40B4-BE49-F238E27FC236}">
                <a16:creationId xmlns:a16="http://schemas.microsoft.com/office/drawing/2014/main" id="{B77FC307-6CFD-4AC9-93C3-D43FFAC7E7B1}"/>
              </a:ext>
            </a:extLst>
          </p:cNvPr>
          <p:cNvSpPr/>
          <p:nvPr/>
        </p:nvSpPr>
        <p:spPr>
          <a:xfrm rot="5400000">
            <a:off x="7427361" y="5347398"/>
            <a:ext cx="1028473" cy="174416"/>
          </a:xfrm>
          <a:prstGeom prst="triangl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F7DBFBC5-C85E-4D10-B3AF-89A405F0173B}"/>
              </a:ext>
            </a:extLst>
          </p:cNvPr>
          <p:cNvSpPr txBox="1"/>
          <p:nvPr/>
        </p:nvSpPr>
        <p:spPr>
          <a:xfrm>
            <a:off x="8331506" y="6411487"/>
            <a:ext cx="1293714" cy="400110"/>
          </a:xfrm>
          <a:prstGeom prst="rect">
            <a:avLst/>
          </a:prstGeom>
          <a:noFill/>
        </p:spPr>
        <p:txBody>
          <a:bodyPr wrap="square" rtlCol="0">
            <a:spAutoFit/>
          </a:bodyPr>
          <a:lstStyle/>
          <a:p>
            <a:r>
              <a:rPr kumimoji="1" lang="ja-JP" altLang="en-US" sz="1000" b="1" dirty="0">
                <a:latin typeface="Meiryo UI" panose="020B0604030504040204" pitchFamily="50" charset="-128"/>
                <a:ea typeface="Meiryo UI" panose="020B0604030504040204" pitchFamily="50" charset="-128"/>
                <a:cs typeface="Meiryo UI" panose="020B0604030504040204" pitchFamily="50" charset="-128"/>
              </a:rPr>
              <a:t>毎月通知が来たら</a:t>
            </a:r>
            <a:endParaRPr kumimoji="1"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00" b="1" dirty="0">
                <a:latin typeface="Meiryo UI" panose="020B0604030504040204" pitchFamily="50" charset="-128"/>
                <a:ea typeface="Meiryo UI" panose="020B0604030504040204" pitchFamily="50" charset="-128"/>
                <a:cs typeface="Meiryo UI" panose="020B0604030504040204" pitchFamily="50" charset="-128"/>
              </a:rPr>
              <a:t>アプリで回答</a:t>
            </a:r>
          </a:p>
        </p:txBody>
      </p:sp>
      <p:sp>
        <p:nvSpPr>
          <p:cNvPr id="3" name="吹き出し: 角を丸めた四角形 2">
            <a:extLst>
              <a:ext uri="{FF2B5EF4-FFF2-40B4-BE49-F238E27FC236}">
                <a16:creationId xmlns:a16="http://schemas.microsoft.com/office/drawing/2014/main" id="{57509092-875D-4021-B8C8-122DCD9F84A3}"/>
              </a:ext>
            </a:extLst>
          </p:cNvPr>
          <p:cNvSpPr/>
          <p:nvPr/>
        </p:nvSpPr>
        <p:spPr>
          <a:xfrm>
            <a:off x="5007807" y="4520756"/>
            <a:ext cx="1202425" cy="331348"/>
          </a:xfrm>
          <a:prstGeom prst="wedgeRoundRectCallout">
            <a:avLst>
              <a:gd name="adj1" fmla="val 63595"/>
              <a:gd name="adj2" fmla="val -8859"/>
              <a:gd name="adj3" fmla="val 16667"/>
            </a:avLst>
          </a:prstGeom>
          <a:ln w="19050">
            <a:solidFill>
              <a:srgbClr val="FF7373"/>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050" b="1" dirty="0">
                <a:latin typeface="Meiryo UI" panose="020B0604030504040204" pitchFamily="50" charset="-128"/>
                <a:ea typeface="Meiryo UI" panose="020B0604030504040204" pitchFamily="50" charset="-128"/>
              </a:rPr>
              <a:t>Push</a:t>
            </a:r>
            <a:r>
              <a:rPr kumimoji="1" lang="ja-JP" altLang="en-US" sz="1050" b="1" dirty="0">
                <a:latin typeface="Meiryo UI" panose="020B0604030504040204" pitchFamily="50" charset="-128"/>
                <a:ea typeface="Meiryo UI" panose="020B0604030504040204" pitchFamily="50" charset="-128"/>
              </a:rPr>
              <a:t>通知を</a:t>
            </a:r>
            <a:r>
              <a:rPr kumimoji="1" lang="en-US" altLang="ja-JP" sz="1050" b="1" dirty="0">
                <a:latin typeface="Meiryo UI" panose="020B0604030504040204" pitchFamily="50" charset="-128"/>
                <a:ea typeface="Meiryo UI" panose="020B0604030504040204" pitchFamily="50" charset="-128"/>
              </a:rPr>
              <a:t>ON</a:t>
            </a:r>
            <a:r>
              <a:rPr kumimoji="1" lang="ja-JP" altLang="en-US" sz="1050" b="1" dirty="0">
                <a:latin typeface="Meiryo UI" panose="020B0604030504040204" pitchFamily="50" charset="-128"/>
                <a:ea typeface="Meiryo UI" panose="020B0604030504040204" pitchFamily="50" charset="-128"/>
              </a:rPr>
              <a:t>にしてください</a:t>
            </a:r>
          </a:p>
        </p:txBody>
      </p:sp>
      <p:sp>
        <p:nvSpPr>
          <p:cNvPr id="32" name="テキスト ボックス 31">
            <a:extLst>
              <a:ext uri="{FF2B5EF4-FFF2-40B4-BE49-F238E27FC236}">
                <a16:creationId xmlns:a16="http://schemas.microsoft.com/office/drawing/2014/main" id="{73711F06-53E3-4B85-8668-5D547A67CDAD}"/>
              </a:ext>
            </a:extLst>
          </p:cNvPr>
          <p:cNvSpPr txBox="1"/>
          <p:nvPr/>
        </p:nvSpPr>
        <p:spPr>
          <a:xfrm>
            <a:off x="7665757" y="169125"/>
            <a:ext cx="3082756" cy="523220"/>
          </a:xfrm>
          <a:prstGeom prst="rect">
            <a:avLst/>
          </a:prstGeom>
          <a:no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毎月</a:t>
            </a:r>
            <a:r>
              <a:rPr kumimoji="1" lang="en-US" altLang="ja-JP" sz="2800" b="1" dirty="0">
                <a:solidFill>
                  <a:srgbClr val="FF7373"/>
                </a:solidFill>
                <a:highlight>
                  <a:srgbClr val="FFFF00"/>
                </a:highlight>
                <a:latin typeface="Meiryo UI" panose="020B0604030504040204" pitchFamily="50" charset="-128"/>
                <a:ea typeface="Meiryo UI" panose="020B0604030504040204" pitchFamily="50" charset="-128"/>
              </a:rPr>
              <a:t>1</a:t>
            </a:r>
            <a:r>
              <a:rPr kumimoji="1" lang="ja-JP" altLang="en-US" sz="2800" b="1" dirty="0">
                <a:solidFill>
                  <a:srgbClr val="FF7373"/>
                </a:solidFill>
                <a:highlight>
                  <a:srgbClr val="FFFF00"/>
                </a:highlight>
                <a:latin typeface="Meiryo UI" panose="020B0604030504040204" pitchFamily="50" charset="-128"/>
                <a:ea typeface="Meiryo UI" panose="020B0604030504040204" pitchFamily="50" charset="-128"/>
              </a:rPr>
              <a:t>日</a:t>
            </a:r>
            <a:r>
              <a:rPr kumimoji="1" lang="en-US" altLang="ja-JP" sz="2800" b="1" dirty="0">
                <a:solidFill>
                  <a:srgbClr val="FF7373"/>
                </a:solidFill>
                <a:highlight>
                  <a:srgbClr val="FFFF00"/>
                </a:highlight>
                <a:latin typeface="Meiryo UI" panose="020B0604030504040204" pitchFamily="50" charset="-128"/>
                <a:ea typeface="Meiryo UI" panose="020B0604030504040204" pitchFamily="50" charset="-128"/>
              </a:rPr>
              <a:t>or15</a:t>
            </a:r>
            <a:r>
              <a:rPr kumimoji="1" lang="ja-JP" altLang="en-US" sz="2800" b="1" dirty="0">
                <a:solidFill>
                  <a:srgbClr val="FF7373"/>
                </a:solidFill>
                <a:highlight>
                  <a:srgbClr val="FFFF00"/>
                </a:highlight>
                <a:latin typeface="Meiryo UI" panose="020B0604030504040204" pitchFamily="50" charset="-128"/>
                <a:ea typeface="Meiryo UI" panose="020B0604030504040204" pitchFamily="50" charset="-128"/>
              </a:rPr>
              <a:t>日</a:t>
            </a:r>
            <a:r>
              <a:rPr kumimoji="1" lang="ja-JP" altLang="en-US" sz="1600" b="1" dirty="0">
                <a:latin typeface="Meiryo UI" panose="020B0604030504040204" pitchFamily="50" charset="-128"/>
                <a:ea typeface="Meiryo UI" panose="020B0604030504040204" pitchFamily="50" charset="-128"/>
              </a:rPr>
              <a:t>配信</a:t>
            </a:r>
          </a:p>
        </p:txBody>
      </p:sp>
      <p:sp>
        <p:nvSpPr>
          <p:cNvPr id="34" name="吹き出し: 四角形 33">
            <a:extLst>
              <a:ext uri="{FF2B5EF4-FFF2-40B4-BE49-F238E27FC236}">
                <a16:creationId xmlns:a16="http://schemas.microsoft.com/office/drawing/2014/main" id="{EDA4077F-315A-419F-B49B-BCBA7890422E}"/>
              </a:ext>
            </a:extLst>
          </p:cNvPr>
          <p:cNvSpPr/>
          <p:nvPr/>
        </p:nvSpPr>
        <p:spPr>
          <a:xfrm>
            <a:off x="5110017" y="141534"/>
            <a:ext cx="2084413" cy="678228"/>
          </a:xfrm>
          <a:prstGeom prst="wedgeRectCallout">
            <a:avLst>
              <a:gd name="adj1" fmla="val 103984"/>
              <a:gd name="adj2" fmla="val -227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貴社のご契約内容に合わせて変更ください</a:t>
            </a:r>
          </a:p>
        </p:txBody>
      </p:sp>
    </p:spTree>
    <p:extLst>
      <p:ext uri="{BB962C8B-B14F-4D97-AF65-F5344CB8AC3E}">
        <p14:creationId xmlns:p14="http://schemas.microsoft.com/office/powerpoint/2010/main" val="1530535726"/>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15208</TotalTime>
  <Words>220</Words>
  <Application>Microsoft Office PowerPoint</Application>
  <PresentationFormat>A4 210 x 297 mm</PresentationFormat>
  <Paragraphs>33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Arial</vt:lpstr>
      <vt:lpstr>Calibri</vt:lpstr>
      <vt:lpstr>Calibri Light</vt:lpstr>
      <vt:lpstr>Office Theme</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Geppo</dc:title>
  <dc:subject/>
  <dc:creator>渡邊大介</dc:creator>
  <cp:keywords/>
  <dc:description/>
  <cp:lastModifiedBy>高橋 智則</cp:lastModifiedBy>
  <cp:revision>147</cp:revision>
  <cp:lastPrinted>2017-09-26T05:38:50Z</cp:lastPrinted>
  <dcterms:created xsi:type="dcterms:W3CDTF">2017-06-30T06:40:26Z</dcterms:created>
  <dcterms:modified xsi:type="dcterms:W3CDTF">2022-11-30T09:32:23Z</dcterms:modified>
  <cp:category/>
</cp:coreProperties>
</file>